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3.xml" ContentType="application/vnd.openxmlformats-officedocument.theme+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64"/>
  </p:notesMasterIdLst>
  <p:sldIdLst>
    <p:sldId id="257" r:id="rId6"/>
    <p:sldId id="8414" r:id="rId7"/>
    <p:sldId id="8402" r:id="rId8"/>
    <p:sldId id="8416" r:id="rId9"/>
    <p:sldId id="8404" r:id="rId10"/>
    <p:sldId id="260" r:id="rId11"/>
    <p:sldId id="261" r:id="rId12"/>
    <p:sldId id="4311" r:id="rId13"/>
    <p:sldId id="1795" r:id="rId14"/>
    <p:sldId id="8405" r:id="rId15"/>
    <p:sldId id="8399" r:id="rId16"/>
    <p:sldId id="8401" r:id="rId17"/>
    <p:sldId id="1623" r:id="rId18"/>
    <p:sldId id="1624" r:id="rId19"/>
    <p:sldId id="1625" r:id="rId20"/>
    <p:sldId id="1542" r:id="rId21"/>
    <p:sldId id="8411" r:id="rId22"/>
    <p:sldId id="513" r:id="rId23"/>
    <p:sldId id="8406" r:id="rId24"/>
    <p:sldId id="1587" r:id="rId25"/>
    <p:sldId id="8383" r:id="rId26"/>
    <p:sldId id="850" r:id="rId27"/>
    <p:sldId id="2504" r:id="rId28"/>
    <p:sldId id="314" r:id="rId29"/>
    <p:sldId id="8380" r:id="rId30"/>
    <p:sldId id="8408" r:id="rId31"/>
    <p:sldId id="359" r:id="rId32"/>
    <p:sldId id="8420" r:id="rId33"/>
    <p:sldId id="8397" r:id="rId34"/>
    <p:sldId id="1886" r:id="rId35"/>
    <p:sldId id="8413" r:id="rId36"/>
    <p:sldId id="8412" r:id="rId37"/>
    <p:sldId id="8417" r:id="rId38"/>
    <p:sldId id="8403" r:id="rId39"/>
    <p:sldId id="8410" r:id="rId40"/>
    <p:sldId id="361" r:id="rId41"/>
    <p:sldId id="620" r:id="rId42"/>
    <p:sldId id="623" r:id="rId43"/>
    <p:sldId id="8392" r:id="rId44"/>
    <p:sldId id="8389" r:id="rId45"/>
    <p:sldId id="8390" r:id="rId46"/>
    <p:sldId id="8388" r:id="rId47"/>
    <p:sldId id="8381" r:id="rId48"/>
    <p:sldId id="8407" r:id="rId49"/>
    <p:sldId id="2507" r:id="rId50"/>
    <p:sldId id="2499" r:id="rId51"/>
    <p:sldId id="1713" r:id="rId52"/>
    <p:sldId id="8394" r:id="rId53"/>
    <p:sldId id="8387" r:id="rId54"/>
    <p:sldId id="362" r:id="rId55"/>
    <p:sldId id="8393" r:id="rId56"/>
    <p:sldId id="366" r:id="rId57"/>
    <p:sldId id="8415" r:id="rId58"/>
    <p:sldId id="2515" r:id="rId59"/>
    <p:sldId id="2517" r:id="rId60"/>
    <p:sldId id="8379" r:id="rId61"/>
    <p:sldId id="581" r:id="rId62"/>
    <p:sldId id="1611" r:id="rId63"/>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257"/>
            <p14:sldId id="8414"/>
          </p14:sldIdLst>
        </p14:section>
        <p14:section name="What is Xamarin" id="{B2C04325-0641-4046-8901-433C028AAA8C}">
          <p14:sldIdLst>
            <p14:sldId id="8402"/>
            <p14:sldId id="8416"/>
            <p14:sldId id="8404"/>
            <p14:sldId id="260"/>
            <p14:sldId id="261"/>
            <p14:sldId id="4311"/>
            <p14:sldId id="1795"/>
            <p14:sldId id="8405"/>
            <p14:sldId id="8399"/>
            <p14:sldId id="8401"/>
            <p14:sldId id="1623"/>
            <p14:sldId id="1624"/>
            <p14:sldId id="1625"/>
            <p14:sldId id="1542"/>
            <p14:sldId id="8411"/>
            <p14:sldId id="513"/>
          </p14:sldIdLst>
        </p14:section>
        <p14:section name=".NET" id="{D9BB3895-57B9-47BE-B788-BD0A4DFA05AD}">
          <p14:sldIdLst>
            <p14:sldId id="8406"/>
            <p14:sldId id="1587"/>
            <p14:sldId id="8383"/>
            <p14:sldId id="850"/>
            <p14:sldId id="2504"/>
            <p14:sldId id="314"/>
            <p14:sldId id="8380"/>
          </p14:sldIdLst>
        </p14:section>
        <p14:section name="Under the Hood" id="{3BB9FCDE-2A14-444D-9E01-A9DEB9696C98}">
          <p14:sldIdLst>
            <p14:sldId id="8408"/>
            <p14:sldId id="359"/>
            <p14:sldId id="8420"/>
            <p14:sldId id="8397"/>
            <p14:sldId id="1886"/>
            <p14:sldId id="8413"/>
            <p14:sldId id="8412"/>
            <p14:sldId id="8417"/>
            <p14:sldId id="8403"/>
            <p14:sldId id="8410"/>
            <p14:sldId id="361"/>
            <p14:sldId id="620"/>
            <p14:sldId id="623"/>
          </p14:sldIdLst>
        </p14:section>
        <p14:section name="Tooling &amp; Integration" id="{6058E4F1-2F74-460E-8EE7-097413CC2249}">
          <p14:sldIdLst>
            <p14:sldId id="8392"/>
            <p14:sldId id="8389"/>
            <p14:sldId id="8390"/>
            <p14:sldId id="8388"/>
            <p14:sldId id="8381"/>
            <p14:sldId id="8407"/>
            <p14:sldId id="2507"/>
            <p14:sldId id="2499"/>
            <p14:sldId id="1713"/>
          </p14:sldIdLst>
        </p14:section>
        <p14:section name="Xamarin &amp; Visual Studio" id="{BB5D9F48-4BE5-411C-9B9E-E8642DED5F3E}">
          <p14:sldIdLst>
            <p14:sldId id="8394"/>
            <p14:sldId id="8387"/>
            <p14:sldId id="362"/>
            <p14:sldId id="8393"/>
            <p14:sldId id="366"/>
            <p14:sldId id="8415"/>
            <p14:sldId id="2515"/>
            <p14:sldId id="2517"/>
          </p14:sldIdLst>
        </p14:section>
        <p14:section name="Wrap Up" id="{8CDB7639-2628-4B01-BF47-64DB39C4F057}">
          <p14:sldIdLst>
            <p14:sldId id="8379"/>
            <p14:sldId id="581"/>
            <p14:sldId id="1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113046"/>
    <a:srgbClr val="F6F6F6"/>
    <a:srgbClr val="3498DB"/>
    <a:srgbClr val="FFFFFF"/>
    <a:srgbClr val="F8F8F8"/>
    <a:srgbClr val="004880"/>
    <a:srgbClr val="0079D6"/>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33" autoAdjust="0"/>
    <p:restoredTop sz="80425" autoAdjust="0"/>
  </p:normalViewPr>
  <p:slideViewPr>
    <p:cSldViewPr snapToGrid="0">
      <p:cViewPr varScale="1">
        <p:scale>
          <a:sx n="95" d="100"/>
          <a:sy n="95" d="100"/>
        </p:scale>
        <p:origin x="33" y="39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rts/_rels/chart1.xml.rels><?xml version="1.0" encoding="UTF-8" standalone="yes"?>
<Relationships xmlns="http://schemas.openxmlformats.org/package/2006/relationships"><Relationship Id="rId3" Type="http://schemas.openxmlformats.org/officeDocument/2006/relationships/oleObject" Target="https://microsoft-my.sharepoint.com/personal/bethma_microsoft_com/Documents/Work/Stats/Community%20Created%20Pull%20Requests%20by%20Month.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r>
              <a:rPr lang="en-US" sz="1400" b="0">
                <a:solidFill>
                  <a:schemeClr val="tx1"/>
                </a:solidFill>
                <a:effectLst/>
                <a:latin typeface="+mj-lt"/>
              </a:rPr>
              <a:t>COMMUNITY ACCEPTED PULL REQUESTS</a:t>
            </a:r>
          </a:p>
        </c:rich>
      </c:tx>
      <c:overlay val="0"/>
      <c:spPr>
        <a:noFill/>
        <a:ln>
          <a:noFill/>
        </a:ln>
        <a:effectLst/>
      </c:spPr>
      <c:txPr>
        <a:bodyPr rot="0" spcFirstLastPara="1" vertOverflow="ellipsis" vert="horz" wrap="square" anchor="ctr" anchorCtr="1"/>
        <a:lstStyle/>
        <a:p>
          <a:pPr>
            <a:defRPr sz="1400" b="0" i="0" u="none" strike="noStrike" kern="1200" spc="100" baseline="0">
              <a:solidFill>
                <a:schemeClr val="tx1"/>
              </a:solidFill>
              <a:effectLst/>
              <a:latin typeface="+mj-lt"/>
              <a:ea typeface="+mn-ea"/>
              <a:cs typeface="+mn-cs"/>
            </a:defRPr>
          </a:pPr>
          <a:endParaRPr lang="en-US"/>
        </a:p>
      </c:txPr>
    </c:title>
    <c:autoTitleDeleted val="0"/>
    <c:plotArea>
      <c:layout/>
      <c:barChart>
        <c:barDir val="col"/>
        <c:grouping val="clustered"/>
        <c:varyColors val="0"/>
        <c:ser>
          <c:idx val="0"/>
          <c:order val="0"/>
          <c:spPr>
            <a:solidFill>
              <a:srgbClr val="512BD4"/>
            </a:solidFill>
            <a:ln>
              <a:noFill/>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c:spPr>
          <c:invertIfNegative val="0"/>
          <c:val>
            <c:numRef>
              <c:f>Sheet1!$B$2:$B$41</c:f>
              <c:numCache>
                <c:formatCode>0</c:formatCode>
                <c:ptCount val="40"/>
                <c:pt idx="0">
                  <c:v>201</c:v>
                </c:pt>
                <c:pt idx="1">
                  <c:v>315</c:v>
                </c:pt>
                <c:pt idx="2">
                  <c:v>434</c:v>
                </c:pt>
                <c:pt idx="3">
                  <c:v>397</c:v>
                </c:pt>
                <c:pt idx="4">
                  <c:v>379</c:v>
                </c:pt>
                <c:pt idx="5">
                  <c:v>443</c:v>
                </c:pt>
                <c:pt idx="6">
                  <c:v>407</c:v>
                </c:pt>
                <c:pt idx="7">
                  <c:v>440</c:v>
                </c:pt>
                <c:pt idx="8">
                  <c:v>412</c:v>
                </c:pt>
                <c:pt idx="9">
                  <c:v>475</c:v>
                </c:pt>
                <c:pt idx="10">
                  <c:v>514</c:v>
                </c:pt>
                <c:pt idx="11">
                  <c:v>577</c:v>
                </c:pt>
                <c:pt idx="12">
                  <c:v>563</c:v>
                </c:pt>
                <c:pt idx="13">
                  <c:v>515</c:v>
                </c:pt>
                <c:pt idx="14">
                  <c:v>578</c:v>
                </c:pt>
                <c:pt idx="15">
                  <c:v>560</c:v>
                </c:pt>
                <c:pt idx="16">
                  <c:v>650</c:v>
                </c:pt>
                <c:pt idx="17">
                  <c:v>768</c:v>
                </c:pt>
                <c:pt idx="18">
                  <c:v>823</c:v>
                </c:pt>
                <c:pt idx="19">
                  <c:v>809</c:v>
                </c:pt>
                <c:pt idx="20">
                  <c:v>908</c:v>
                </c:pt>
                <c:pt idx="21">
                  <c:v>798</c:v>
                </c:pt>
                <c:pt idx="22">
                  <c:v>879</c:v>
                </c:pt>
                <c:pt idx="23">
                  <c:v>1065</c:v>
                </c:pt>
                <c:pt idx="24">
                  <c:v>965</c:v>
                </c:pt>
                <c:pt idx="25">
                  <c:v>1038</c:v>
                </c:pt>
                <c:pt idx="26">
                  <c:v>1186</c:v>
                </c:pt>
                <c:pt idx="27">
                  <c:v>1367</c:v>
                </c:pt>
                <c:pt idx="28">
                  <c:v>1180</c:v>
                </c:pt>
                <c:pt idx="29">
                  <c:v>1145</c:v>
                </c:pt>
                <c:pt idx="30">
                  <c:v>1372</c:v>
                </c:pt>
                <c:pt idx="31">
                  <c:v>1459</c:v>
                </c:pt>
                <c:pt idx="32">
                  <c:v>1499</c:v>
                </c:pt>
                <c:pt idx="33">
                  <c:v>1235</c:v>
                </c:pt>
                <c:pt idx="34">
                  <c:v>1314</c:v>
                </c:pt>
                <c:pt idx="35">
                  <c:v>1395</c:v>
                </c:pt>
                <c:pt idx="36">
                  <c:v>1137</c:v>
                </c:pt>
                <c:pt idx="37">
                  <c:v>1382</c:v>
                </c:pt>
                <c:pt idx="38">
                  <c:v>1568</c:v>
                </c:pt>
                <c:pt idx="39">
                  <c:v>1951</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Community Accepted PRs</c:v>
                      </c:pt>
                    </c:strCache>
                  </c:strRef>
                </c15:tx>
              </c15:filteredSeriesTitle>
            </c:ext>
            <c:ext xmlns:c15="http://schemas.microsoft.com/office/drawing/2012/chart" uri="{02D57815-91ED-43cb-92C2-25804820EDAC}">
              <c15:filteredCategoryTitle>
                <c15:cat>
                  <c:numRef>
                    <c:extLst>
                      <c:ext uri="{02D57815-91ED-43cb-92C2-25804820EDAC}">
                        <c15:formulaRef>
                          <c15:sqref>Sheet1!$A$2:$A$41</c15:sqref>
                        </c15:formulaRef>
                      </c:ext>
                    </c:extLst>
                    <c:numCache>
                      <c:formatCode>[$-409]mmm\-yy;@</c:formatCode>
                      <c:ptCount val="40"/>
                      <c:pt idx="0">
                        <c:v>41974</c:v>
                      </c:pt>
                      <c:pt idx="1">
                        <c:v>42005</c:v>
                      </c:pt>
                      <c:pt idx="2">
                        <c:v>42036</c:v>
                      </c:pt>
                      <c:pt idx="3">
                        <c:v>42064</c:v>
                      </c:pt>
                      <c:pt idx="4">
                        <c:v>42095</c:v>
                      </c:pt>
                      <c:pt idx="5">
                        <c:v>42125</c:v>
                      </c:pt>
                      <c:pt idx="6">
                        <c:v>42156</c:v>
                      </c:pt>
                      <c:pt idx="7">
                        <c:v>42186</c:v>
                      </c:pt>
                      <c:pt idx="8">
                        <c:v>42217</c:v>
                      </c:pt>
                      <c:pt idx="9">
                        <c:v>42248</c:v>
                      </c:pt>
                      <c:pt idx="10">
                        <c:v>42278</c:v>
                      </c:pt>
                      <c:pt idx="11">
                        <c:v>42309</c:v>
                      </c:pt>
                      <c:pt idx="12">
                        <c:v>42339</c:v>
                      </c:pt>
                      <c:pt idx="13">
                        <c:v>42370</c:v>
                      </c:pt>
                      <c:pt idx="14">
                        <c:v>42401</c:v>
                      </c:pt>
                      <c:pt idx="15">
                        <c:v>42430</c:v>
                      </c:pt>
                      <c:pt idx="16">
                        <c:v>42461</c:v>
                      </c:pt>
                      <c:pt idx="17">
                        <c:v>42491</c:v>
                      </c:pt>
                      <c:pt idx="18">
                        <c:v>42522</c:v>
                      </c:pt>
                      <c:pt idx="19">
                        <c:v>42552</c:v>
                      </c:pt>
                      <c:pt idx="20">
                        <c:v>42583</c:v>
                      </c:pt>
                      <c:pt idx="21">
                        <c:v>42614</c:v>
                      </c:pt>
                      <c:pt idx="22">
                        <c:v>42644</c:v>
                      </c:pt>
                      <c:pt idx="23">
                        <c:v>42675</c:v>
                      </c:pt>
                      <c:pt idx="24">
                        <c:v>42705</c:v>
                      </c:pt>
                      <c:pt idx="25">
                        <c:v>42736</c:v>
                      </c:pt>
                      <c:pt idx="26">
                        <c:v>42767</c:v>
                      </c:pt>
                      <c:pt idx="27">
                        <c:v>42795</c:v>
                      </c:pt>
                      <c:pt idx="28">
                        <c:v>42826</c:v>
                      </c:pt>
                      <c:pt idx="29">
                        <c:v>42856</c:v>
                      </c:pt>
                      <c:pt idx="30">
                        <c:v>42887</c:v>
                      </c:pt>
                      <c:pt idx="31">
                        <c:v>42917</c:v>
                      </c:pt>
                      <c:pt idx="32">
                        <c:v>42948</c:v>
                      </c:pt>
                      <c:pt idx="33">
                        <c:v>42979</c:v>
                      </c:pt>
                      <c:pt idx="34">
                        <c:v>43009</c:v>
                      </c:pt>
                      <c:pt idx="35">
                        <c:v>43040</c:v>
                      </c:pt>
                      <c:pt idx="36">
                        <c:v>43070</c:v>
                      </c:pt>
                      <c:pt idx="37">
                        <c:v>43101</c:v>
                      </c:pt>
                      <c:pt idx="38">
                        <c:v>43132</c:v>
                      </c:pt>
                      <c:pt idx="39">
                        <c:v>43160</c:v>
                      </c:pt>
                    </c:numCache>
                  </c:numRef>
                </c15:cat>
              </c15:filteredCategoryTitle>
            </c:ext>
            <c:ext xmlns:c16="http://schemas.microsoft.com/office/drawing/2014/chart" uri="{C3380CC4-5D6E-409C-BE32-E72D297353CC}">
              <c16:uniqueId val="{00000000-13C3-4548-AE9A-AFE5726D8943}"/>
            </c:ext>
          </c:extLst>
        </c:ser>
        <c:dLbls>
          <c:showLegendKey val="0"/>
          <c:showVal val="0"/>
          <c:showCatName val="0"/>
          <c:showSerName val="0"/>
          <c:showPercent val="0"/>
          <c:showBubbleSize val="0"/>
        </c:dLbls>
        <c:gapWidth val="100"/>
        <c:overlap val="-24"/>
        <c:axId val="468717760"/>
        <c:axId val="468718416"/>
      </c:barChart>
      <c:catAx>
        <c:axId val="468717760"/>
        <c:scaling>
          <c:orientation val="minMax"/>
        </c:scaling>
        <c:delete val="1"/>
        <c:axPos val="b"/>
        <c:numFmt formatCode="[$-409]mmm\-yy;@" sourceLinked="1"/>
        <c:majorTickMark val="out"/>
        <c:minorTickMark val="none"/>
        <c:tickLblPos val="nextTo"/>
        <c:crossAx val="468718416"/>
        <c:crosses val="autoZero"/>
        <c:auto val="1"/>
        <c:lblAlgn val="ctr"/>
        <c:lblOffset val="100"/>
        <c:noMultiLvlLbl val="1"/>
      </c:catAx>
      <c:valAx>
        <c:axId val="468718416"/>
        <c:scaling>
          <c:orientation val="minMax"/>
          <c:max val="2000"/>
        </c:scaling>
        <c:delete val="0"/>
        <c:axPos val="l"/>
        <c:majorGridlines>
          <c:spPr>
            <a:ln w="9525" cap="flat" cmpd="sng" algn="ctr">
              <a:solidFill>
                <a:schemeClr val="lt1">
                  <a:lumMod val="95000"/>
                  <a:alpha val="10000"/>
                </a:schemeClr>
              </a:solidFill>
              <a:round/>
            </a:ln>
            <a:effectLst/>
          </c:spPr>
        </c:majorGridlines>
        <c:numFmt formatCode="0" sourceLinked="1"/>
        <c:majorTickMark val="none"/>
        <c:minorTickMark val="none"/>
        <c:tickLblPos val="nextTo"/>
        <c:spPr>
          <a:noFill/>
          <a:ln>
            <a:solidFill>
              <a:schemeClr val="bg1"/>
            </a:solid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en-US"/>
          </a:p>
        </c:txPr>
        <c:crossAx val="468717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4/9/2019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Xamarin has a goal of delivering on these for core principals.</a:t>
            </a: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Each of them are exactly what developers need to be super productive.</a:t>
            </a:r>
          </a:p>
          <a:p>
            <a:pPr defTabSz="457200">
              <a:defRPr/>
            </a:pPr>
            <a:endParaRPr lang="en-US" sz="1200" b="0" i="0" u="none" strike="noStrike" kern="1200" cap="none" baseline="0" dirty="0">
              <a:solidFill>
                <a:schemeClr val="tx1"/>
              </a:solidFill>
              <a:effectLst/>
              <a:latin typeface="Helvetica Neue"/>
              <a:ea typeface="Helvetica Neue"/>
              <a:cs typeface="Helvetica Neue"/>
              <a:sym typeface="Helvetica Neue"/>
            </a:endParaRP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Let’s walk through how Xamarin does this.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Due to the nature of Xamarin, which is actually just an extension of .NET, we get to decide what platforms our apps can run on.</a:t>
            </a:r>
          </a:p>
          <a:p>
            <a:endParaRPr lang="en-US" dirty="0"/>
          </a:p>
          <a:p>
            <a:r>
              <a:rPr lang="en-US" dirty="0"/>
              <a:t>You can access all of the native APIs for each and share a bulk of the C# logic.</a:t>
            </a:r>
          </a:p>
          <a:p>
            <a:r>
              <a:rPr lang="en-US" dirty="0"/>
              <a:t>Here we see business logic, platform APIs, and user interfaces.</a:t>
            </a:r>
          </a:p>
          <a:p>
            <a:endParaRPr lang="en-US" dirty="0"/>
          </a:p>
          <a:p>
            <a:r>
              <a:rPr lang="en-US" dirty="0"/>
              <a:t>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4/9/2019 7:42 AM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12</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and Window development we always had the .NET Framework which offers tons of APIs for developers to use. When you want to target desktop or web, you download a SDK and get platform APIs.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4/9/2019 7:42 AM</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13</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42433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Xamarin platform does for iOS, Android, macOS, </a:t>
            </a:r>
            <a:r>
              <a:rPr lang="en-US" dirty="0" err="1"/>
              <a:t>watchOS</a:t>
            </a:r>
            <a:r>
              <a:rPr lang="en-US" dirty="0"/>
              <a:t>, and </a:t>
            </a:r>
            <a:r>
              <a:rPr lang="en-US" dirty="0" err="1"/>
              <a:t>tvOS</a:t>
            </a:r>
            <a:r>
              <a:rPr lang="en-US" dirty="0"/>
              <a:t> is bring .NET directly to them and the platform delivers “C# bindings” around the native APIs. So you have access to everything, directly in C#.</a:t>
            </a:r>
          </a:p>
          <a:p>
            <a:endParaRPr lang="en-US" dirty="0"/>
          </a:p>
          <a:p>
            <a:r>
              <a:rPr lang="en-US" dirty="0"/>
              <a:t>Here we see just a few of the thousands of APIs available for iOS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4/9/2019 7:42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is true for Android with thousands of APIs beyond these. In addition, the Xamarin platform delivers essential integrations which we will talk about such as Google Play services and the support libraries.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4/9/2019 7:42 AM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15</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All of this work can be done in an astonishing IDE, Visual Studio!</a:t>
            </a:r>
          </a:p>
          <a:p>
            <a:pPr lvl="0"/>
            <a:endParaRPr lang="en-US" sz="1200" u="none" strike="noStrike" kern="1200">
              <a:solidFill>
                <a:schemeClr val="tx1"/>
              </a:solidFill>
              <a:effectLst/>
              <a:latin typeface="+mn-lt"/>
              <a:ea typeface="+mn-ea"/>
              <a:cs typeface="+mn-cs"/>
            </a:endParaRPr>
          </a:p>
          <a:p>
            <a:pPr lvl="0"/>
            <a:r>
              <a:rPr lang="en-US" sz="1200" u="none" strike="noStrike" kern="1200">
                <a:solidFill>
                  <a:schemeClr val="tx1"/>
                </a:solidFill>
                <a:effectLst/>
                <a:latin typeface="+mn-lt"/>
                <a:ea typeface="+mn-ea"/>
                <a:cs typeface="+mn-cs"/>
              </a:rPr>
              <a:t>You </a:t>
            </a:r>
            <a:r>
              <a:rPr lang="en-US" sz="1200" u="none" strike="noStrike" kern="1200" dirty="0">
                <a:solidFill>
                  <a:schemeClr val="tx1"/>
                </a:solidFill>
                <a:effectLst/>
                <a:latin typeface="+mn-lt"/>
                <a:ea typeface="+mn-ea"/>
                <a:cs typeface="+mn-cs"/>
              </a:rPr>
              <a:t>can harness the complete power of this IDE and all of it’s amazing Intellisense, code cleanup, and extensions, and build iOS and Android apps directly on your Windows PC.</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02740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Best of all there is Visual Studio for Mac, bringing many workloads from Windows directly to macOS. The same projects and same solutions open.</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075901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addition, Xamarin apps fully compile down into native binaries for each platform.</a:t>
            </a:r>
          </a:p>
        </p:txBody>
      </p:sp>
      <p:sp>
        <p:nvSpPr>
          <p:cNvPr id="4" name="Slide Number Placeholder 3"/>
          <p:cNvSpPr>
            <a:spLocks noGrp="1"/>
          </p:cNvSpPr>
          <p:nvPr>
            <p:ph type="sldNum" sz="quarter" idx="5"/>
          </p:nvPr>
        </p:nvSpPr>
        <p:spPr/>
        <p:txBody>
          <a:bodyPr/>
          <a:lstStyle/>
          <a:p>
            <a:fld id="{E0AE778D-2A57-4226-B72B-26EA3CA60131}" type="slidenum">
              <a:rPr lang="en-US" smtClean="0"/>
              <a:t>18</a:t>
            </a:fld>
            <a:endParaRPr lang="en-US"/>
          </a:p>
        </p:txBody>
      </p:sp>
    </p:spTree>
    <p:extLst>
      <p:ext uri="{BB962C8B-B14F-4D97-AF65-F5344CB8AC3E}">
        <p14:creationId xmlns:p14="http://schemas.microsoft.com/office/powerpoint/2010/main" val="208096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first talk bout code sharing and the .NET Ecosystem that Xamarin is part of.</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36521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earlier .NET is a platform to target everything, it is also a unified platform enabling you to share your libraries across all of the different platforms that you want to target. You can also build your apps with several different tools. </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20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start with exactly what Xamarin is.</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8197005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 is growing at an exponential growth curve. Let’s take a look.</a:t>
            </a:r>
          </a:p>
        </p:txBody>
      </p:sp>
      <p:sp>
        <p:nvSpPr>
          <p:cNvPr id="4" name="Slide Number Placeholder 3"/>
          <p:cNvSpPr>
            <a:spLocks noGrp="1"/>
          </p:cNvSpPr>
          <p:nvPr>
            <p:ph type="sldNum" sz="quarter" idx="5"/>
          </p:nvPr>
        </p:nvSpPr>
        <p:spPr/>
        <p:txBody>
          <a:bodyPr/>
          <a:lstStyle/>
          <a:p>
            <a:fld id="{E0AE778D-2A57-4226-B72B-26EA3CA60131}" type="slidenum">
              <a:rPr lang="en-US" smtClean="0"/>
              <a:t>21</a:t>
            </a:fld>
            <a:endParaRPr lang="en-US"/>
          </a:p>
        </p:txBody>
      </p:sp>
    </p:spTree>
    <p:extLst>
      <p:ext uri="{BB962C8B-B14F-4D97-AF65-F5344CB8AC3E}">
        <p14:creationId xmlns:p14="http://schemas.microsoft.com/office/powerpoint/2010/main" val="2379286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As a whole .NET is adding millions of .NET Developers, growing in open source, and the languages that power it are top tier.</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A6104239-5842-467B-A09D-4193CE28CF54}" type="datetime1">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4/9/2019</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latin typeface="Calibri"/>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prstClr val="black"/>
              </a:solidFill>
              <a:effectLst/>
              <a:uLnTx/>
              <a:uFillTx/>
              <a:latin typeface="Calibri"/>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41075434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Xamarin isn’t only open source but a bulk of .NET itself is open source. The community and companies using .NET have been contributing at a huge growth rate.</a:t>
            </a:r>
          </a:p>
        </p:txBody>
      </p:sp>
      <p:sp>
        <p:nvSpPr>
          <p:cNvPr id="7" name="Slide Number Placeholder 6"/>
          <p:cNvSpPr>
            <a:spLocks noGrp="1"/>
          </p:cNvSpPr>
          <p:nvPr>
            <p:ph type="sldNum" sz="quarter" idx="13"/>
          </p:nvPr>
        </p:nvSpPr>
        <p:spPr/>
        <p:txBody>
          <a:bodyPr/>
          <a:lstStyle/>
          <a:p>
            <a:pPr marL="0" marR="0" lvl="0" indent="0" algn="r" defTabSz="98588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89"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8" name="Header Placeholder 10">
            <a:extLst>
              <a:ext uri="{FF2B5EF4-FFF2-40B4-BE49-F238E27FC236}">
                <a16:creationId xmlns:a16="http://schemas.microsoft.com/office/drawing/2014/main" id="{90CD7AC4-82E9-4367-8CA7-1036982E541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68400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brings it all together is a great packaging system with NuGet that is compatible with any of the platforms and frameworks. Enabling you to get access to any library you may need.</a:t>
            </a:r>
          </a:p>
        </p:txBody>
      </p:sp>
      <p:sp>
        <p:nvSpPr>
          <p:cNvPr id="4" name="Slide Number Placeholder 3"/>
          <p:cNvSpPr>
            <a:spLocks noGrp="1"/>
          </p:cNvSpPr>
          <p:nvPr>
            <p:ph type="sldNum" sz="quarter" idx="5"/>
          </p:nvPr>
        </p:nvSpPr>
        <p:spPr/>
        <p:txBody>
          <a:bodyPr/>
          <a:lstStyle/>
          <a:p>
            <a:fld id="{E0AE778D-2A57-4226-B72B-26EA3CA60131}" type="slidenum">
              <a:rPr lang="en-US" smtClean="0"/>
              <a:t>25</a:t>
            </a:fld>
            <a:endParaRPr lang="en-US"/>
          </a:p>
        </p:txBody>
      </p:sp>
    </p:spTree>
    <p:extLst>
      <p:ext uri="{BB962C8B-B14F-4D97-AF65-F5344CB8AC3E}">
        <p14:creationId xmlns:p14="http://schemas.microsoft.com/office/powerpoint/2010/main" val="16610341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Xamarin fits into .NET, let’s take a look at the technology that is powering these apps.</a:t>
            </a:r>
          </a:p>
        </p:txBody>
      </p:sp>
      <p:sp>
        <p:nvSpPr>
          <p:cNvPr id="4" name="Slide Number Placeholder 3"/>
          <p:cNvSpPr>
            <a:spLocks noGrp="1"/>
          </p:cNvSpPr>
          <p:nvPr>
            <p:ph type="sldNum" sz="quarter" idx="5"/>
          </p:nvPr>
        </p:nvSpPr>
        <p:spPr/>
        <p:txBody>
          <a:bodyPr/>
          <a:lstStyle/>
          <a:p>
            <a:fld id="{E0AE778D-2A57-4226-B72B-26EA3CA60131}" type="slidenum">
              <a:rPr lang="en-US" smtClean="0"/>
              <a:t>26</a:t>
            </a:fld>
            <a:endParaRPr lang="en-US"/>
          </a:p>
        </p:txBody>
      </p:sp>
    </p:spTree>
    <p:extLst>
      <p:ext uri="{BB962C8B-B14F-4D97-AF65-F5344CB8AC3E}">
        <p14:creationId xmlns:p14="http://schemas.microsoft.com/office/powerpoint/2010/main" val="910039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045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19426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in the head projects is access to any of the unique APIs in iOS and Android. You have access to them all in C#. Now, these do have to be written in the head project and aren’t shared since they are unique to each platform. However, the Xamarin team has a way to help us out there.</a:t>
            </a:r>
          </a:p>
        </p:txBody>
      </p:sp>
      <p:sp>
        <p:nvSpPr>
          <p:cNvPr id="4" name="Slide Number Placeholder 3"/>
          <p:cNvSpPr>
            <a:spLocks noGrp="1"/>
          </p:cNvSpPr>
          <p:nvPr>
            <p:ph type="sldNum" sz="quarter" idx="5"/>
          </p:nvPr>
        </p:nvSpPr>
        <p:spPr/>
        <p:txBody>
          <a:bodyPr/>
          <a:lstStyle/>
          <a:p>
            <a:fld id="{E0AE778D-2A57-4226-B72B-26EA3CA60131}" type="slidenum">
              <a:rPr lang="en-US" smtClean="0"/>
              <a:t>29</a:t>
            </a:fld>
            <a:endParaRPr lang="en-US"/>
          </a:p>
        </p:txBody>
      </p:sp>
    </p:spTree>
    <p:extLst>
      <p:ext uri="{BB962C8B-B14F-4D97-AF65-F5344CB8AC3E}">
        <p14:creationId xmlns:p14="http://schemas.microsoft.com/office/powerpoint/2010/main" val="86615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is Xamarin.Essentials.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4/9/2019 7:42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similar to .NET core, which is:</a:t>
            </a:r>
            <a:br>
              <a:rPr lang="en-US" dirty="0"/>
            </a:br>
            <a:r>
              <a:rPr lang="en-US" dirty="0"/>
              <a:t>    an open source software platform</a:t>
            </a:r>
          </a:p>
          <a:p>
            <a:r>
              <a:rPr lang="en-US" dirty="0"/>
              <a:t>    from Microsoft for</a:t>
            </a:r>
          </a:p>
          <a:p>
            <a:r>
              <a:rPr lang="en-US" dirty="0"/>
              <a:t>    building modern &amp; performant</a:t>
            </a:r>
          </a:p>
          <a:p>
            <a:r>
              <a:rPr lang="en-US" dirty="0"/>
              <a:t>    Windows, macOS &amp; Linux</a:t>
            </a:r>
          </a:p>
          <a:p>
            <a:r>
              <a:rPr lang="en-US" dirty="0"/>
              <a:t>    apps and websites with .NET</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8846307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31</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32</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35</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91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Xamarin.Forms is not just a UI library, it also contains full navigation, MVVM framework, Visual State Manager, Animation API, dependency services, and even a messaging center.</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37</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16600994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there is something not in the box, don’t worry as there is a huge ecosystem around Xamarin and Xamarin.Forms apps.</a:t>
            </a:r>
          </a:p>
        </p:txBody>
      </p:sp>
    </p:spTree>
    <p:extLst>
      <p:ext uri="{BB962C8B-B14F-4D97-AF65-F5344CB8AC3E}">
        <p14:creationId xmlns:p14="http://schemas.microsoft.com/office/powerpoint/2010/main" val="36241680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Xamarin and .NET as there is a wonderful ecosystem that has built up around it over the years. </a:t>
            </a:r>
          </a:p>
        </p:txBody>
      </p:sp>
      <p:sp>
        <p:nvSpPr>
          <p:cNvPr id="4" name="Slide Number Placeholder 3"/>
          <p:cNvSpPr>
            <a:spLocks noGrp="1"/>
          </p:cNvSpPr>
          <p:nvPr>
            <p:ph type="sldNum" sz="quarter" idx="5"/>
          </p:nvPr>
        </p:nvSpPr>
        <p:spPr/>
        <p:txBody>
          <a:bodyPr/>
          <a:lstStyle/>
          <a:p>
            <a:fld id="{E0AE778D-2A57-4226-B72B-26EA3CA60131}" type="slidenum">
              <a:rPr lang="en-US" smtClean="0"/>
              <a:t>39</a:t>
            </a:fld>
            <a:endParaRPr lang="en-US"/>
          </a:p>
        </p:txBody>
      </p:sp>
    </p:spTree>
    <p:extLst>
      <p:ext uri="{BB962C8B-B14F-4D97-AF65-F5344CB8AC3E}">
        <p14:creationId xmlns:p14="http://schemas.microsoft.com/office/powerpoint/2010/main" val="42930288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libraries, essentially giving you anything that you need. </a:t>
            </a:r>
          </a:p>
        </p:txBody>
      </p:sp>
      <p:sp>
        <p:nvSpPr>
          <p:cNvPr id="4" name="Slide Number Placeholder 3"/>
          <p:cNvSpPr>
            <a:spLocks noGrp="1"/>
          </p:cNvSpPr>
          <p:nvPr>
            <p:ph type="sldNum" sz="quarter" idx="5"/>
          </p:nvPr>
        </p:nvSpPr>
        <p:spPr/>
        <p:txBody>
          <a:bodyPr/>
          <a:lstStyle/>
          <a:p>
            <a:fld id="{E0AE778D-2A57-4226-B72B-26EA3CA60131}" type="slidenum">
              <a:rPr lang="en-US" smtClean="0"/>
              <a:t>40</a:t>
            </a:fld>
            <a:endParaRPr lang="en-US"/>
          </a:p>
        </p:txBody>
      </p:sp>
    </p:spTree>
    <p:extLst>
      <p:ext uri="{BB962C8B-B14F-4D97-AF65-F5344CB8AC3E}">
        <p14:creationId xmlns:p14="http://schemas.microsoft.com/office/powerpoint/2010/main" val="2967081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even been specific frameworks for architecture and UI that have become industry standards. </a:t>
            </a:r>
          </a:p>
        </p:txBody>
      </p:sp>
      <p:sp>
        <p:nvSpPr>
          <p:cNvPr id="4" name="Slide Number Placeholder 3"/>
          <p:cNvSpPr>
            <a:spLocks noGrp="1"/>
          </p:cNvSpPr>
          <p:nvPr>
            <p:ph type="sldNum" sz="quarter" idx="5"/>
          </p:nvPr>
        </p:nvSpPr>
        <p:spPr/>
        <p:txBody>
          <a:bodyPr/>
          <a:lstStyle/>
          <a:p>
            <a:fld id="{E0AE778D-2A57-4226-B72B-26EA3CA60131}" type="slidenum">
              <a:rPr lang="en-US" smtClean="0"/>
              <a:t>41</a:t>
            </a:fld>
            <a:endParaRPr lang="en-US"/>
          </a:p>
        </p:txBody>
      </p:sp>
    </p:spTree>
    <p:extLst>
      <p:ext uri="{BB962C8B-B14F-4D97-AF65-F5344CB8AC3E}">
        <p14:creationId xmlns:p14="http://schemas.microsoft.com/office/powerpoint/2010/main" val="1421098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Xamarin work great with DevOps tools from Microsoft, but any CI and CD system out there. </a:t>
            </a:r>
          </a:p>
        </p:txBody>
      </p:sp>
      <p:sp>
        <p:nvSpPr>
          <p:cNvPr id="4" name="Slide Number Placeholder 3"/>
          <p:cNvSpPr>
            <a:spLocks noGrp="1"/>
          </p:cNvSpPr>
          <p:nvPr>
            <p:ph type="sldNum" sz="quarter" idx="5"/>
          </p:nvPr>
        </p:nvSpPr>
        <p:spPr/>
        <p:txBody>
          <a:bodyPr/>
          <a:lstStyle/>
          <a:p>
            <a:fld id="{E0AE778D-2A57-4226-B72B-26EA3CA60131}" type="slidenum">
              <a:rPr lang="en-US" smtClean="0"/>
              <a:t>42</a:t>
            </a:fld>
            <a:endParaRPr lang="en-US"/>
          </a:p>
        </p:txBody>
      </p:sp>
    </p:spTree>
    <p:extLst>
      <p:ext uri="{BB962C8B-B14F-4D97-AF65-F5344CB8AC3E}">
        <p14:creationId xmlns:p14="http://schemas.microsoft.com/office/powerpoint/2010/main" val="2167175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why is Xamarin so important for developers right now?</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7437154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a backend, Xamarin is open and you can use anything you desire.</a:t>
            </a:r>
          </a:p>
        </p:txBody>
      </p:sp>
      <p:sp>
        <p:nvSpPr>
          <p:cNvPr id="4" name="Slide Number Placeholder 3"/>
          <p:cNvSpPr>
            <a:spLocks noGrp="1"/>
          </p:cNvSpPr>
          <p:nvPr>
            <p:ph type="sldNum" sz="quarter" idx="5"/>
          </p:nvPr>
        </p:nvSpPr>
        <p:spPr/>
        <p:txBody>
          <a:bodyPr/>
          <a:lstStyle/>
          <a:p>
            <a:fld id="{E0AE778D-2A57-4226-B72B-26EA3CA60131}" type="slidenum">
              <a:rPr lang="en-US" smtClean="0"/>
              <a:t>43</a:t>
            </a:fld>
            <a:endParaRPr lang="en-US"/>
          </a:p>
        </p:txBody>
      </p:sp>
    </p:spTree>
    <p:extLst>
      <p:ext uri="{BB962C8B-B14F-4D97-AF65-F5344CB8AC3E}">
        <p14:creationId xmlns:p14="http://schemas.microsoft.com/office/powerpoint/2010/main" val="29728451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fld id="{E0AE778D-2A57-4226-B72B-26EA3CA60131}" type="slidenum">
              <a:rPr lang="en-US" smtClean="0"/>
              <a:t>44</a:t>
            </a:fld>
            <a:endParaRPr lang="en-US"/>
          </a:p>
        </p:txBody>
      </p:sp>
    </p:spTree>
    <p:extLst>
      <p:ext uri="{BB962C8B-B14F-4D97-AF65-F5344CB8AC3E}">
        <p14:creationId xmlns:p14="http://schemas.microsoft.com/office/powerpoint/2010/main" val="4079877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4/9/2019 7:42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even built right into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627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Azure DevOps not only works great with Xamarin apps, but all apps! Giving you a full end to end develop lifecycle.</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46040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deeper at what tools are built into Visual Studio for Xamarin developers.</a:t>
            </a:r>
          </a:p>
        </p:txBody>
      </p:sp>
      <p:sp>
        <p:nvSpPr>
          <p:cNvPr id="4" name="Slide Number Placeholder 3"/>
          <p:cNvSpPr>
            <a:spLocks noGrp="1"/>
          </p:cNvSpPr>
          <p:nvPr>
            <p:ph type="sldNum" sz="quarter" idx="5"/>
          </p:nvPr>
        </p:nvSpPr>
        <p:spPr/>
        <p:txBody>
          <a:bodyPr/>
          <a:lstStyle/>
          <a:p>
            <a:fld id="{E0AE778D-2A57-4226-B72B-26EA3CA60131}" type="slidenum">
              <a:rPr lang="en-US" smtClean="0"/>
              <a:t>48</a:t>
            </a:fld>
            <a:endParaRPr lang="en-US"/>
          </a:p>
        </p:txBody>
      </p:sp>
    </p:spTree>
    <p:extLst>
      <p:ext uri="{BB962C8B-B14F-4D97-AF65-F5344CB8AC3E}">
        <p14:creationId xmlns:p14="http://schemas.microsoft.com/office/powerpoint/2010/main" val="2496931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we should mention that Xamarin is part of Visual Studio! Including the free community edition! So if you already have Visual Studio, you have Xamarin and if you don’t it is free to make and ship apps.</a:t>
            </a:r>
          </a:p>
        </p:txBody>
      </p:sp>
      <p:sp>
        <p:nvSpPr>
          <p:cNvPr id="4" name="Slide Number Placeholder 3"/>
          <p:cNvSpPr>
            <a:spLocks noGrp="1"/>
          </p:cNvSpPr>
          <p:nvPr>
            <p:ph type="sldNum" sz="quarter" idx="5"/>
          </p:nvPr>
        </p:nvSpPr>
        <p:spPr/>
        <p:txBody>
          <a:bodyPr/>
          <a:lstStyle/>
          <a:p>
            <a:fld id="{E0AE778D-2A57-4226-B72B-26EA3CA60131}" type="slidenum">
              <a:rPr lang="en-US" smtClean="0"/>
              <a:t>49</a:t>
            </a:fld>
            <a:endParaRPr lang="en-US"/>
          </a:p>
        </p:txBody>
      </p:sp>
    </p:spTree>
    <p:extLst>
      <p:ext uri="{BB962C8B-B14F-4D97-AF65-F5344CB8AC3E}">
        <p14:creationId xmlns:p14="http://schemas.microsoft.com/office/powerpoint/2010/main" val="22320383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r>
              <a:rPr lang="en-US" sz="1200" u="none" strike="noStrike" kern="1200" dirty="0">
                <a:solidFill>
                  <a:schemeClr val="tx1"/>
                </a:solidFill>
                <a:effectLst/>
                <a:latin typeface="+mn-lt"/>
                <a:ea typeface="+mn-ea"/>
                <a:cs typeface="+mn-cs"/>
              </a:rPr>
              <a:t>It is easy to get started with just a single click.</a:t>
            </a:r>
          </a:p>
        </p:txBody>
      </p:sp>
      <p:sp>
        <p:nvSpPr>
          <p:cNvPr id="4" name="Slide Number Placeholder 3"/>
          <p:cNvSpPr>
            <a:spLocks noGrp="1"/>
          </p:cNvSpPr>
          <p:nvPr>
            <p:ph type="sldNum" sz="quarter" idx="10"/>
          </p:nvPr>
        </p:nvSpPr>
        <p:spPr/>
        <p:txBody>
          <a:bodyPr/>
          <a:lstStyle/>
          <a:p>
            <a:fld id="{ABBD7D81-D864-B349-9FB4-613ED1F9D755}"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3318383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Built in is several designers and previewer for Xamarin.Forms for iOS and Android.</a:t>
            </a:r>
          </a:p>
        </p:txBody>
      </p:sp>
      <p:sp>
        <p:nvSpPr>
          <p:cNvPr id="4" name="Slide Number Placeholder 3"/>
          <p:cNvSpPr>
            <a:spLocks noGrp="1"/>
          </p:cNvSpPr>
          <p:nvPr>
            <p:ph type="sldNum" sz="quarter" idx="5"/>
          </p:nvPr>
        </p:nvSpPr>
        <p:spPr/>
        <p:txBody>
          <a:bodyPr/>
          <a:lstStyle/>
          <a:p>
            <a:fld id="{E0AE778D-2A57-4226-B72B-26EA3CA60131}" type="slidenum">
              <a:rPr lang="en-US" smtClean="0"/>
              <a:t>51</a:t>
            </a:fld>
            <a:endParaRPr lang="en-US"/>
          </a:p>
        </p:txBody>
      </p:sp>
    </p:spTree>
    <p:extLst>
      <p:ext uri="{BB962C8B-B14F-4D97-AF65-F5344CB8AC3E}">
        <p14:creationId xmlns:p14="http://schemas.microsoft.com/office/powerpoint/2010/main" val="10271073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your Windows machine you can directly launch the remoted iOS simulator!</a:t>
            </a:r>
          </a:p>
        </p:txBody>
      </p:sp>
      <p:sp>
        <p:nvSpPr>
          <p:cNvPr id="4" name="Slide Number Placeholder 3"/>
          <p:cNvSpPr>
            <a:spLocks noGrp="1"/>
          </p:cNvSpPr>
          <p:nvPr>
            <p:ph type="sldNum" sz="quarter" idx="5"/>
          </p:nvPr>
        </p:nvSpPr>
        <p:spPr/>
        <p:txBody>
          <a:bodyPr/>
          <a:lstStyle/>
          <a:p>
            <a:fld id="{E0AE778D-2A57-4226-B72B-26EA3CA60131}" type="slidenum">
              <a:rPr lang="en-US" smtClean="0"/>
              <a:t>52</a:t>
            </a:fld>
            <a:endParaRPr lang="en-US"/>
          </a:p>
        </p:txBody>
      </p:sp>
    </p:spTree>
    <p:extLst>
      <p:ext uri="{BB962C8B-B14F-4D97-AF65-F5344CB8AC3E}">
        <p14:creationId xmlns:p14="http://schemas.microsoft.com/office/powerpoint/2010/main" val="2667331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90000"/>
              </a:lnSpc>
              <a:spcBef>
                <a:spcPts val="0"/>
              </a:spcBef>
              <a:spcAft>
                <a:spcPts val="300"/>
              </a:spcAft>
              <a:buClr>
                <a:schemeClr val="dk1"/>
              </a:buClr>
              <a:buSzPct val="78571"/>
              <a:buFont typeface="Arial"/>
              <a:buNone/>
            </a:pPr>
            <a:r>
              <a:rPr lang="en-US" dirty="0"/>
              <a:t>Every day more and more of the things that we do are completely being driven by software.</a:t>
            </a:r>
          </a:p>
          <a:p>
            <a:pPr lvl="0" rtl="0">
              <a:lnSpc>
                <a:spcPct val="90000"/>
              </a:lnSpc>
              <a:spcBef>
                <a:spcPts val="0"/>
              </a:spcBef>
              <a:spcAft>
                <a:spcPts val="300"/>
              </a:spcAft>
              <a:buClr>
                <a:schemeClr val="dk1"/>
              </a:buClr>
              <a:buSzPct val="78571"/>
              <a:buFont typeface="Arial"/>
              <a:buNone/>
            </a:pPr>
            <a:r>
              <a:rPr lang="en-US" dirty="0"/>
              <a:t>From sending an email, to ordering a pizza, to driving our cars, software is there and we need to be able to reach them.</a:t>
            </a:r>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are a Visual Studio enterprise customer you can take advantage of the profiling tools for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53</a:t>
            </a:fld>
            <a:endParaRPr lang="en-US"/>
          </a:p>
        </p:txBody>
      </p:sp>
    </p:spTree>
    <p:extLst>
      <p:ext uri="{BB962C8B-B14F-4D97-AF65-F5344CB8AC3E}">
        <p14:creationId xmlns:p14="http://schemas.microsoft.com/office/powerpoint/2010/main" val="42404518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that Visual Studio offers such as </a:t>
            </a:r>
            <a:r>
              <a:rPr lang="en-US" dirty="0" err="1"/>
              <a:t>intellicode</a:t>
            </a:r>
            <a:r>
              <a:rPr lang="en-US" dirty="0"/>
              <a:t> which helps you write code faster with AI assisted Intellisense.</a:t>
            </a:r>
          </a:p>
        </p:txBody>
      </p:sp>
      <p:sp>
        <p:nvSpPr>
          <p:cNvPr id="4" name="Slide Number Placeholder 3"/>
          <p:cNvSpPr>
            <a:spLocks noGrp="1"/>
          </p:cNvSpPr>
          <p:nvPr>
            <p:ph type="sldNum" sz="quarter" idx="5"/>
          </p:nvPr>
        </p:nvSpPr>
        <p:spPr/>
        <p:txBody>
          <a:bodyPr/>
          <a:lstStyle/>
          <a:p>
            <a:fld id="{E0AE778D-2A57-4226-B72B-26EA3CA60131}" type="slidenum">
              <a:rPr lang="en-US" smtClean="0"/>
              <a:t>54</a:t>
            </a:fld>
            <a:endParaRPr lang="en-US"/>
          </a:p>
        </p:txBody>
      </p:sp>
    </p:spTree>
    <p:extLst>
      <p:ext uri="{BB962C8B-B14F-4D97-AF65-F5344CB8AC3E}">
        <p14:creationId xmlns:p14="http://schemas.microsoft.com/office/powerpoint/2010/main" val="17928943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Xamarin apps are built inside of Visual Studio you can take advantage of other services such as Live Share to do collaborative coding.</a:t>
            </a:r>
          </a:p>
        </p:txBody>
      </p:sp>
      <p:sp>
        <p:nvSpPr>
          <p:cNvPr id="4" name="Slide Number Placeholder 3"/>
          <p:cNvSpPr>
            <a:spLocks noGrp="1"/>
          </p:cNvSpPr>
          <p:nvPr>
            <p:ph type="sldNum" sz="quarter" idx="5"/>
          </p:nvPr>
        </p:nvSpPr>
        <p:spPr/>
        <p:txBody>
          <a:bodyPr/>
          <a:lstStyle/>
          <a:p>
            <a:fld id="{E0AE778D-2A57-4226-B72B-26EA3CA60131}" type="slidenum">
              <a:rPr lang="en-US" smtClean="0"/>
              <a:t>55</a:t>
            </a:fld>
            <a:endParaRPr lang="en-US"/>
          </a:p>
        </p:txBody>
      </p:sp>
    </p:spTree>
    <p:extLst>
      <p:ext uri="{BB962C8B-B14F-4D97-AF65-F5344CB8AC3E}">
        <p14:creationId xmlns:p14="http://schemas.microsoft.com/office/powerpoint/2010/main" val="3400363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57</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4/9/2019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400" dirty="0"/>
              <a:t>Additionally, there are more devices, platforms, and extensions into the world of AI and machine learning.</a:t>
            </a:r>
          </a:p>
          <a:p>
            <a:pPr lvl="0" rtl="0">
              <a:spcBef>
                <a:spcPts val="0"/>
              </a:spcBef>
              <a:buNone/>
            </a:pPr>
            <a:r>
              <a:rPr lang="en-US" sz="1400" dirty="0"/>
              <a:t>That is where Xamarin can help .NET developers.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developers we need to be able to reach every platform on the planet.</a:t>
            </a:r>
          </a:p>
          <a:p>
            <a:r>
              <a:rPr lang="en-US" dirty="0"/>
              <a:t>And, this is the goal of .NET: enabling developers to build for these devices with unique frameworks optimized for each. </a:t>
            </a:r>
          </a:p>
          <a:p>
            <a:endParaRPr lang="en-US" dirty="0"/>
          </a:p>
          <a:p>
            <a:r>
              <a:rPr lang="en-US" dirty="0"/>
              <a:t>Today, we will look at the Xamarin platform and framework, which is part of the .NET tools.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4/9/2019 7:42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319960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In fact there are tons of companies that entrust Xamarin and .NET today.</a:t>
            </a:r>
          </a:p>
          <a:p>
            <a:endParaRPr lang="en-US" sz="1200" dirty="0"/>
          </a:p>
          <a:p>
            <a:r>
              <a:rPr lang="en-US" sz="1200" dirty="0"/>
              <a:t>These companies leverage Xamarin and .NET across all verticals and all different types of platforms. </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rPr>
              <a:t>Microsoft Worldwide Partner Conference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4/9/2019 7:42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439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how we build apps with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3079829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5653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53097322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84594164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_Onl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745147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Section Title Dark">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0638216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06817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9.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theme" Target="../theme/theme2.xml"/><Relationship Id="rId5" Type="http://schemas.openxmlformats.org/officeDocument/2006/relationships/slideLayout" Target="../slideLayouts/slideLayout61.xml"/><Relationship Id="rId4" Type="http://schemas.openxmlformats.org/officeDocument/2006/relationships/slideLayout" Target="../slideLayouts/slideLayout6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4.xml"/><Relationship Id="rId7" Type="http://schemas.openxmlformats.org/officeDocument/2006/relationships/theme" Target="../theme/theme3.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26" Type="http://schemas.openxmlformats.org/officeDocument/2006/relationships/slideLayout" Target="../slideLayouts/slideLayout94.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5" Type="http://schemas.openxmlformats.org/officeDocument/2006/relationships/slideLayout" Target="../slideLayouts/slideLayout93.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24" Type="http://schemas.openxmlformats.org/officeDocument/2006/relationships/slideLayout" Target="../slideLayouts/slideLayout92.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slideLayout" Target="../slideLayouts/slideLayout91.xml"/><Relationship Id="rId28" Type="http://schemas.openxmlformats.org/officeDocument/2006/relationships/image" Target="../media/image10.emf"/><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3793" r:id="rId21"/>
    <p:sldLayoutId id="2147484082" r:id="rId22"/>
    <p:sldLayoutId id="2147484085" r:id="rId23"/>
    <p:sldLayoutId id="2147484086" r:id="rId24"/>
    <p:sldLayoutId id="2147484087" r:id="rId25"/>
    <p:sldLayoutId id="2147484047" r:id="rId26"/>
    <p:sldLayoutId id="2147484048" r:id="rId27"/>
    <p:sldLayoutId id="2147484049" r:id="rId28"/>
    <p:sldLayoutId id="2147484050" r:id="rId29"/>
    <p:sldLayoutId id="2147484051" r:id="rId30"/>
    <p:sldLayoutId id="2147484052" r:id="rId31"/>
    <p:sldLayoutId id="2147484053" r:id="rId32"/>
    <p:sldLayoutId id="2147484054" r:id="rId33"/>
    <p:sldLayoutId id="2147484055" r:id="rId34"/>
    <p:sldLayoutId id="2147484057" r:id="rId35"/>
    <p:sldLayoutId id="2147484058" r:id="rId36"/>
    <p:sldLayoutId id="2147484059" r:id="rId37"/>
    <p:sldLayoutId id="2147484060" r:id="rId38"/>
    <p:sldLayoutId id="2147484061" r:id="rId39"/>
    <p:sldLayoutId id="2147484062" r:id="rId40"/>
    <p:sldLayoutId id="2147484063" r:id="rId41"/>
    <p:sldLayoutId id="2147484064" r:id="rId42"/>
    <p:sldLayoutId id="2147484065" r:id="rId43"/>
    <p:sldLayoutId id="2147484066" r:id="rId44"/>
    <p:sldLayoutId id="2147484067" r:id="rId45"/>
    <p:sldLayoutId id="2147484068" r:id="rId46"/>
    <p:sldLayoutId id="2147484069" r:id="rId47"/>
    <p:sldLayoutId id="2147484070" r:id="rId48"/>
    <p:sldLayoutId id="2147484071" r:id="rId49"/>
    <p:sldLayoutId id="2147484072" r:id="rId50"/>
    <p:sldLayoutId id="2147484073" r:id="rId51"/>
    <p:sldLayoutId id="2147484074" r:id="rId52"/>
    <p:sldLayoutId id="2147484075" r:id="rId53"/>
    <p:sldLayoutId id="2147484076" r:id="rId54"/>
    <p:sldLayoutId id="2147484157" r:id="rId55"/>
    <p:sldLayoutId id="2147484160" r:id="rId5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sv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22.xml"/><Relationship Id="rId5" Type="http://schemas.openxmlformats.org/officeDocument/2006/relationships/image" Target="../media/image75.png"/><Relationship Id="rId4" Type="http://schemas.openxmlformats.org/officeDocument/2006/relationships/image" Target="../media/image74.png"/></Relationships>
</file>

<file path=ppt/slides/_rels/slide1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1.xml"/><Relationship Id="rId1" Type="http://schemas.openxmlformats.org/officeDocument/2006/relationships/slideLayout" Target="../slideLayouts/slideLayout25.xml"/><Relationship Id="rId5" Type="http://schemas.openxmlformats.org/officeDocument/2006/relationships/image" Target="../media/image90.png"/><Relationship Id="rId4" Type="http://schemas.openxmlformats.org/officeDocument/2006/relationships/image" Target="../media/image89.png"/></Relationships>
</file>

<file path=ppt/slides/_rels/slide2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chart" Target="../charts/chart1.xml"/></Relationships>
</file>

<file path=ppt/slides/_rels/slide2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3.xml"/><Relationship Id="rId1" Type="http://schemas.openxmlformats.org/officeDocument/2006/relationships/slideLayout" Target="../slideLayouts/slideLayout61.xml"/><Relationship Id="rId5" Type="http://schemas.openxmlformats.org/officeDocument/2006/relationships/image" Target="../media/image94.png"/><Relationship Id="rId4" Type="http://schemas.openxmlformats.org/officeDocument/2006/relationships/image" Target="../media/image93.emf"/></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tiff"/><Relationship Id="rId7" Type="http://schemas.openxmlformats.org/officeDocument/2006/relationships/image" Target="../media/image100.tiff"/><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99.png"/><Relationship Id="rId11" Type="http://schemas.openxmlformats.org/officeDocument/2006/relationships/image" Target="../media/image70.png"/><Relationship Id="rId5" Type="http://schemas.openxmlformats.org/officeDocument/2006/relationships/image" Target="../media/image98.png"/><Relationship Id="rId10" Type="http://schemas.openxmlformats.org/officeDocument/2006/relationships/image" Target="../media/image69.emf"/><Relationship Id="rId4" Type="http://schemas.openxmlformats.org/officeDocument/2006/relationships/image" Target="../media/image97.png"/><Relationship Id="rId9" Type="http://schemas.openxmlformats.org/officeDocument/2006/relationships/image" Target="../media/image102.png"/></Relationships>
</file>

<file path=ppt/slides/_rels/slide28.xml.rels><?xml version="1.0" encoding="UTF-8" standalone="yes"?>
<Relationships xmlns="http://schemas.openxmlformats.org/package/2006/relationships"><Relationship Id="rId8" Type="http://schemas.openxmlformats.org/officeDocument/2006/relationships/image" Target="../media/image101.tiff"/><Relationship Id="rId3" Type="http://schemas.openxmlformats.org/officeDocument/2006/relationships/image" Target="../media/image96.tiff"/><Relationship Id="rId7" Type="http://schemas.openxmlformats.org/officeDocument/2006/relationships/image" Target="../media/image100.tiff"/><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99.png"/><Relationship Id="rId11" Type="http://schemas.openxmlformats.org/officeDocument/2006/relationships/image" Target="../media/image70.png"/><Relationship Id="rId5" Type="http://schemas.openxmlformats.org/officeDocument/2006/relationships/image" Target="../media/image98.png"/><Relationship Id="rId10" Type="http://schemas.openxmlformats.org/officeDocument/2006/relationships/image" Target="../media/image69.emf"/><Relationship Id="rId4" Type="http://schemas.openxmlformats.org/officeDocument/2006/relationships/image" Target="../media/image97.png"/><Relationship Id="rId9" Type="http://schemas.openxmlformats.org/officeDocument/2006/relationships/image" Target="../media/image102.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13.png"/><Relationship Id="rId3" Type="http://schemas.openxmlformats.org/officeDocument/2006/relationships/image" Target="../media/image103.png"/><Relationship Id="rId7" Type="http://schemas.openxmlformats.org/officeDocument/2006/relationships/image" Target="../media/image107.png"/><Relationship Id="rId12" Type="http://schemas.openxmlformats.org/officeDocument/2006/relationships/image" Target="../media/image11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5.tiff"/><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56.xml"/></Relationships>
</file>

<file path=ppt/slides/_rels/slide31.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0.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notesSlide" Target="../notesSlides/notesSlide31.xml"/><Relationship Id="rId1" Type="http://schemas.openxmlformats.org/officeDocument/2006/relationships/slideLayout" Target="../slideLayouts/slideLayout5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2.xml"/><Relationship Id="rId1" Type="http://schemas.openxmlformats.org/officeDocument/2006/relationships/slideLayout" Target="../slideLayouts/slideLayout22.xml"/><Relationship Id="rId4" Type="http://schemas.openxmlformats.org/officeDocument/2006/relationships/image" Target="../media/image7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34.xml"/><Relationship Id="rId1" Type="http://schemas.openxmlformats.org/officeDocument/2006/relationships/slideLayout" Target="../slideLayouts/slideLayout6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35.xml"/><Relationship Id="rId1" Type="http://schemas.openxmlformats.org/officeDocument/2006/relationships/slideLayout" Target="../slideLayouts/slideLayout65.xml"/><Relationship Id="rId4" Type="http://schemas.openxmlformats.org/officeDocument/2006/relationships/image" Target="../media/image119.png"/></Relationships>
</file>

<file path=ppt/slides/_rels/slide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21.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png"/><Relationship Id="rId3" Type="http://schemas.openxmlformats.org/officeDocument/2006/relationships/image" Target="../media/image122.png"/><Relationship Id="rId7" Type="http://schemas.openxmlformats.org/officeDocument/2006/relationships/image" Target="../media/image126.png"/><Relationship Id="rId12" Type="http://schemas.openxmlformats.org/officeDocument/2006/relationships/image" Target="../media/image131.png"/><Relationship Id="rId2" Type="http://schemas.openxmlformats.org/officeDocument/2006/relationships/notesSlide" Target="../notesSlides/notesSlide37.xml"/><Relationship Id="rId16" Type="http://schemas.openxmlformats.org/officeDocument/2006/relationships/image" Target="../media/image135.png"/><Relationship Id="rId1" Type="http://schemas.openxmlformats.org/officeDocument/2006/relationships/slideLayout" Target="../slideLayouts/slideLayout6.xml"/><Relationship Id="rId6" Type="http://schemas.openxmlformats.org/officeDocument/2006/relationships/image" Target="../media/image125.png"/><Relationship Id="rId11" Type="http://schemas.openxmlformats.org/officeDocument/2006/relationships/image" Target="../media/image130.png"/><Relationship Id="rId5" Type="http://schemas.openxmlformats.org/officeDocument/2006/relationships/image" Target="../media/image124.png"/><Relationship Id="rId15" Type="http://schemas.openxmlformats.org/officeDocument/2006/relationships/image" Target="../media/image134.jpe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133.png"/></Relationships>
</file>

<file path=ppt/slides/_rels/slide4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4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44.jpeg"/><Relationship Id="rId5" Type="http://schemas.openxmlformats.org/officeDocument/2006/relationships/image" Target="../media/image143.png"/><Relationship Id="rId4" Type="http://schemas.openxmlformats.org/officeDocument/2006/relationships/image" Target="../media/image142.svg"/><Relationship Id="rId9" Type="http://schemas.openxmlformats.org/officeDocument/2006/relationships/image" Target="../media/image147.png"/></Relationships>
</file>

<file path=ppt/slides/_rels/slide4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151.jpeg"/><Relationship Id="rId5" Type="http://schemas.openxmlformats.org/officeDocument/2006/relationships/image" Target="../media/image150.png"/><Relationship Id="rId4" Type="http://schemas.openxmlformats.org/officeDocument/2006/relationships/image" Target="../media/image149.png"/></Relationships>
</file>

<file path=ppt/slides/_rels/slide4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12" Type="http://schemas.openxmlformats.org/officeDocument/2006/relationships/image" Target="../media/image163.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46.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 Id="rId9" Type="http://schemas.openxmlformats.org/officeDocument/2006/relationships/image" Target="../media/image17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8.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171.png"/><Relationship Id="rId4" Type="http://schemas.openxmlformats.org/officeDocument/2006/relationships/image" Target="../media/image72.png"/></Relationships>
</file>

<file path=ppt/slides/_rels/slide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0.xml"/><Relationship Id="rId1" Type="http://schemas.openxmlformats.org/officeDocument/2006/relationships/slideLayout" Target="../slideLayouts/slideLayout5.xml"/><Relationship Id="rId4" Type="http://schemas.openxmlformats.org/officeDocument/2006/relationships/image" Target="../media/image175.png"/></Relationships>
</file>

<file path=ppt/slides/_rels/slide5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51.xml"/><Relationship Id="rId1" Type="http://schemas.openxmlformats.org/officeDocument/2006/relationships/slideLayout" Target="../slideLayouts/slideLayout5.xml"/><Relationship Id="rId5" Type="http://schemas.openxmlformats.org/officeDocument/2006/relationships/image" Target="../media/image178.png"/><Relationship Id="rId4" Type="http://schemas.openxmlformats.org/officeDocument/2006/relationships/image" Target="../media/image177.png"/></Relationships>
</file>

<file path=ppt/slides/_rels/slide55.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52.xml"/><Relationship Id="rId1" Type="http://schemas.openxmlformats.org/officeDocument/2006/relationships/slideLayout" Target="../slideLayouts/slideLayout5.xml"/><Relationship Id="rId4" Type="http://schemas.openxmlformats.org/officeDocument/2006/relationships/image" Target="../media/image180.jpeg"/></Relationships>
</file>

<file path=ppt/slides/_rels/slide5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3.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57.xml.rels><?xml version="1.0" encoding="UTF-8" standalone="yes"?>
<Relationships xmlns="http://schemas.openxmlformats.org/package/2006/relationships"><Relationship Id="rId3" Type="http://schemas.openxmlformats.org/officeDocument/2006/relationships/image" Target="../media/image181.emf"/><Relationship Id="rId2" Type="http://schemas.openxmlformats.org/officeDocument/2006/relationships/notesSlide" Target="../notesSlides/notesSlide54.xml"/><Relationship Id="rId1" Type="http://schemas.openxmlformats.org/officeDocument/2006/relationships/slideLayout" Target="../slideLayouts/slideLayout2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13" Type="http://schemas.openxmlformats.org/officeDocument/2006/relationships/image" Target="../media/image37.png"/><Relationship Id="rId18" Type="http://schemas.openxmlformats.org/officeDocument/2006/relationships/image" Target="../media/image42.png"/><Relationship Id="rId26" Type="http://schemas.openxmlformats.org/officeDocument/2006/relationships/image" Target="../media/image50.png"/><Relationship Id="rId39" Type="http://schemas.openxmlformats.org/officeDocument/2006/relationships/image" Target="../media/image6.png"/><Relationship Id="rId21" Type="http://schemas.openxmlformats.org/officeDocument/2006/relationships/image" Target="../media/image45.png"/><Relationship Id="rId34" Type="http://schemas.openxmlformats.org/officeDocument/2006/relationships/image" Target="../media/image58.jpg"/><Relationship Id="rId7" Type="http://schemas.openxmlformats.org/officeDocument/2006/relationships/image" Target="../media/image31.tiff"/><Relationship Id="rId12" Type="http://schemas.openxmlformats.org/officeDocument/2006/relationships/image" Target="../media/image36.png"/><Relationship Id="rId17" Type="http://schemas.openxmlformats.org/officeDocument/2006/relationships/image" Target="../media/image41.png"/><Relationship Id="rId25" Type="http://schemas.openxmlformats.org/officeDocument/2006/relationships/image" Target="../media/image49.png"/><Relationship Id="rId33" Type="http://schemas.openxmlformats.org/officeDocument/2006/relationships/image" Target="../media/image57.jpg"/><Relationship Id="rId38" Type="http://schemas.openxmlformats.org/officeDocument/2006/relationships/image" Target="../media/image62.jpg"/><Relationship Id="rId2" Type="http://schemas.openxmlformats.org/officeDocument/2006/relationships/notesSlide" Target="../notesSlides/notesSlide8.xml"/><Relationship Id="rId16" Type="http://schemas.openxmlformats.org/officeDocument/2006/relationships/image" Target="../media/image40.png"/><Relationship Id="rId20" Type="http://schemas.openxmlformats.org/officeDocument/2006/relationships/image" Target="../media/image44.png"/><Relationship Id="rId29" Type="http://schemas.openxmlformats.org/officeDocument/2006/relationships/image" Target="../media/image53.png"/><Relationship Id="rId1" Type="http://schemas.openxmlformats.org/officeDocument/2006/relationships/slideLayout" Target="../slideLayouts/slideLayout21.xml"/><Relationship Id="rId6" Type="http://schemas.openxmlformats.org/officeDocument/2006/relationships/image" Target="../media/image30.tiff"/><Relationship Id="rId11" Type="http://schemas.openxmlformats.org/officeDocument/2006/relationships/image" Target="../media/image35.tiff"/><Relationship Id="rId24" Type="http://schemas.openxmlformats.org/officeDocument/2006/relationships/image" Target="../media/image48.png"/><Relationship Id="rId32" Type="http://schemas.openxmlformats.org/officeDocument/2006/relationships/image" Target="../media/image56.jpg"/><Relationship Id="rId37" Type="http://schemas.openxmlformats.org/officeDocument/2006/relationships/image" Target="../media/image61.jpg"/><Relationship Id="rId5" Type="http://schemas.openxmlformats.org/officeDocument/2006/relationships/image" Target="../media/image29.png"/><Relationship Id="rId15" Type="http://schemas.openxmlformats.org/officeDocument/2006/relationships/image" Target="../media/image39.tiff"/><Relationship Id="rId23" Type="http://schemas.openxmlformats.org/officeDocument/2006/relationships/image" Target="../media/image47.emf"/><Relationship Id="rId28" Type="http://schemas.openxmlformats.org/officeDocument/2006/relationships/image" Target="../media/image52.tiff"/><Relationship Id="rId36" Type="http://schemas.openxmlformats.org/officeDocument/2006/relationships/image" Target="../media/image60.png"/><Relationship Id="rId10" Type="http://schemas.openxmlformats.org/officeDocument/2006/relationships/image" Target="../media/image34.png"/><Relationship Id="rId19" Type="http://schemas.openxmlformats.org/officeDocument/2006/relationships/image" Target="../media/image43.png"/><Relationship Id="rId31" Type="http://schemas.openxmlformats.org/officeDocument/2006/relationships/image" Target="../media/image55.jpg"/><Relationship Id="rId4" Type="http://schemas.openxmlformats.org/officeDocument/2006/relationships/image" Target="../media/image28.png"/><Relationship Id="rId9" Type="http://schemas.openxmlformats.org/officeDocument/2006/relationships/image" Target="../media/image33.tiff"/><Relationship Id="rId14" Type="http://schemas.openxmlformats.org/officeDocument/2006/relationships/image" Target="../media/image38.emf"/><Relationship Id="rId22" Type="http://schemas.openxmlformats.org/officeDocument/2006/relationships/image" Target="../media/image46.png"/><Relationship Id="rId27" Type="http://schemas.openxmlformats.org/officeDocument/2006/relationships/image" Target="../media/image51.png"/><Relationship Id="rId30" Type="http://schemas.openxmlformats.org/officeDocument/2006/relationships/image" Target="../media/image54.png"/><Relationship Id="rId35" Type="http://schemas.openxmlformats.org/officeDocument/2006/relationships/image" Target="../media/image59.jpg"/><Relationship Id="rId8" Type="http://schemas.openxmlformats.org/officeDocument/2006/relationships/image" Target="../media/image32.jpeg"/><Relationship Id="rId3" Type="http://schemas.openxmlformats.org/officeDocument/2006/relationships/image" Target="../media/image27.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543146" y="1971184"/>
            <a:ext cx="9242691" cy="1793090"/>
          </a:xfrm>
        </p:spPr>
        <p:txBody>
          <a:bodyPr/>
          <a:lstStyle/>
          <a:p>
            <a:r>
              <a:rPr lang="en-US"/>
              <a:t>Introduction to Mobile Development with Xamarin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sz="2800" dirty="0">
                <a:latin typeface="+mn-lt"/>
              </a:rPr>
              <a:t>Matthew Leibowitz</a:t>
            </a:r>
          </a:p>
          <a:p>
            <a:r>
              <a:rPr lang="en-US" sz="2800" dirty="0">
                <a:latin typeface="+mn-lt"/>
              </a:rPr>
              <a:t>Senior Software Engineer @ Microsoft</a:t>
            </a:r>
          </a:p>
          <a:p>
            <a:endParaRPr lang="en-US" sz="2400" b="1" dirty="0">
              <a:latin typeface="+mn-lt"/>
            </a:endParaRPr>
          </a:p>
          <a:p>
            <a:r>
              <a:rPr lang="en-US" sz="2400" b="1" dirty="0">
                <a:latin typeface="+mn-lt"/>
              </a:rPr>
              <a:t>@mattleibow</a:t>
            </a:r>
          </a:p>
          <a:p>
            <a:r>
              <a:rPr lang="en-US" sz="2400" b="1" dirty="0">
                <a:latin typeface="+mn-lt"/>
              </a:rPr>
              <a:t>maleib@microsoft.com</a:t>
            </a:r>
          </a:p>
          <a:p>
            <a:endParaRPr lang="en-US" dirty="0">
              <a:latin typeface="+mn-lt"/>
            </a:endParaRPr>
          </a:p>
        </p:txBody>
      </p:sp>
      <p:pic>
        <p:nvPicPr>
          <p:cNvPr id="5" name="Picture 4" descr="A close up of a logo&#10;&#10;Description automatically generated">
            <a:extLst>
              <a:ext uri="{FF2B5EF4-FFF2-40B4-BE49-F238E27FC236}">
                <a16:creationId xmlns:a16="http://schemas.microsoft.com/office/drawing/2014/main" id="{ED7DF731-CF88-4426-9755-789489E6F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715" y="-355531"/>
            <a:ext cx="2780170" cy="2780170"/>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2139688"/>
          </a:xfrm>
        </p:spPr>
        <p:txBody>
          <a:bodyPr/>
          <a:lstStyle/>
          <a:p>
            <a:r>
              <a:rPr lang="en-US"/>
              <a:t>App Development </a:t>
            </a:r>
            <a:br>
              <a:rPr lang="en-US"/>
            </a:br>
            <a:r>
              <a:rPr lang="en-US"/>
              <a:t>With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rgbClr val="606E6F"/>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p>
        </p:txBody>
      </p:sp>
      <p:sp>
        <p:nvSpPr>
          <p:cNvPr id="19" name="Rounded Rectangle 18"/>
          <p:cNvSpPr/>
          <p:nvPr/>
        </p:nvSpPr>
        <p:spPr>
          <a:xfrm>
            <a:off x="74086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Windows.Media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0" name="Rounded Rectangle 19"/>
          <p:cNvSpPr/>
          <p:nvPr/>
        </p:nvSpPr>
        <p:spPr>
          <a:xfrm>
            <a:off x="2911154" y="1875366"/>
            <a:ext cx="2033609" cy="666217"/>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00"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Windows.Networking</a:t>
            </a:r>
            <a:endParaRPr lang="en-US" sz="1400"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1" name="Rounded Rectangle 20"/>
          <p:cNvSpPr/>
          <p:nvPr/>
        </p:nvSpPr>
        <p:spPr>
          <a:xfrm>
            <a:off x="5081441"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Windows.Storage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2" name="Rounded Rectangle 21"/>
          <p:cNvSpPr/>
          <p:nvPr/>
        </p:nvSpPr>
        <p:spPr>
          <a:xfrm>
            <a:off x="7251728"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Windows.Foundation</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3" name="Rounded Rectangle 22"/>
          <p:cNvSpPr/>
          <p:nvPr/>
        </p:nvSpPr>
        <p:spPr>
          <a:xfrm>
            <a:off x="942201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Windows.Devices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9"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0"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1"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2"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4"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5"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26"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7"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8"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9" name="Left Brace 28"/>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30" name="Rectangle 29"/>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59269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Xamarin.iOS</a:t>
            </a:r>
            <a:endParaRPr lang="en-US"/>
          </a:p>
        </p:txBody>
      </p:sp>
      <p:grpSp>
        <p:nvGrpSpPr>
          <p:cNvPr id="6" name="Group 5"/>
          <p:cNvGrpSpPr/>
          <p:nvPr/>
        </p:nvGrpSpPr>
        <p:grpSpPr>
          <a:xfrm>
            <a:off x="740866" y="1875365"/>
            <a:ext cx="10714759" cy="666218"/>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Xamarin.Android</a:t>
            </a:r>
            <a:endParaRPr lang="en-US"/>
          </a:p>
        </p:txBody>
      </p:sp>
      <p:grpSp>
        <p:nvGrpSpPr>
          <p:cNvPr id="28" name="Group 27"/>
          <p:cNvGrpSpPr/>
          <p:nvPr/>
        </p:nvGrpSpPr>
        <p:grpSpPr>
          <a:xfrm>
            <a:off x="740866" y="1875365"/>
            <a:ext cx="10714759" cy="666218"/>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4" name="Picture 6" descr="Image result for dell xps 1080p">
            <a:extLst>
              <a:ext uri="{FF2B5EF4-FFF2-40B4-BE49-F238E27FC236}">
                <a16:creationId xmlns:a16="http://schemas.microsoft.com/office/drawing/2014/main" id="{9448761B-12AA-45BF-AEC2-DB0BEF0565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7854" y="0"/>
            <a:ext cx="12247033" cy="91440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539265" y="422460"/>
            <a:ext cx="5093439" cy="927809"/>
          </a:xfrm>
        </p:spPr>
        <p:txBody>
          <a:bodyPr>
            <a:normAutofit/>
          </a:bodyPr>
          <a:lstStyle/>
          <a:p>
            <a:r>
              <a:rPr lang="en-US"/>
              <a:t>Visual Studio 2019</a:t>
            </a:r>
          </a:p>
        </p:txBody>
      </p:sp>
      <p:sp>
        <p:nvSpPr>
          <p:cNvPr id="4" name="TextBox 3">
            <a:extLst>
              <a:ext uri="{FF2B5EF4-FFF2-40B4-BE49-F238E27FC236}">
                <a16:creationId xmlns:a16="http://schemas.microsoft.com/office/drawing/2014/main" id="{3815857A-F32E-4E6C-BC32-3C5491AD7D67}"/>
              </a:ext>
            </a:extLst>
          </p:cNvPr>
          <p:cNvSpPr txBox="1"/>
          <p:nvPr/>
        </p:nvSpPr>
        <p:spPr>
          <a:xfrm>
            <a:off x="7808536" y="1455112"/>
            <a:ext cx="4383464" cy="4665893"/>
          </a:xfrm>
          <a:prstGeom prst="rect">
            <a:avLst/>
          </a:prstGeom>
          <a:noFill/>
        </p:spPr>
        <p:txBody>
          <a:bodyPr wrap="square" lIns="182880" tIns="146304" rIns="182880" bIns="146304" rtlCol="0">
            <a:spAutoFit/>
          </a:bodyPr>
          <a:lstStyle/>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iOS, Android, Desktop, Web, Cloud, and More!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IntelliSense &amp; Code Cleanup</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Enhanced Collaboration with Live Share and Pull Request Experience</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Advanced Debugger &amp; Search Windows</a:t>
            </a:r>
          </a:p>
          <a:p>
            <a:pPr marL="342900" indent="-342900">
              <a:spcAft>
                <a:spcPts val="600"/>
              </a:spcAft>
              <a:buFont typeface="Arial" panose="020B0604020202020204" pitchFamily="34" charset="0"/>
              <a:buChar char="•"/>
            </a:pPr>
            <a:r>
              <a:rPr lang="en-US" sz="2400">
                <a:gradFill>
                  <a:gsLst>
                    <a:gs pos="2917">
                      <a:schemeClr val="tx1"/>
                    </a:gs>
                    <a:gs pos="30000">
                      <a:schemeClr val="tx1"/>
                    </a:gs>
                  </a:gsLst>
                  <a:lin ang="5400000" scaled="0"/>
                </a:gradFill>
              </a:rPr>
              <a:t>Simple Connected Services to Deploy to Azure</a:t>
            </a:r>
          </a:p>
        </p:txBody>
      </p:sp>
      <p:pic>
        <p:nvPicPr>
          <p:cNvPr id="5" name="Picture 4">
            <a:extLst>
              <a:ext uri="{FF2B5EF4-FFF2-40B4-BE49-F238E27FC236}">
                <a16:creationId xmlns:a16="http://schemas.microsoft.com/office/drawing/2014/main" id="{F26E0D7F-0B20-41B5-B43A-E0660A49C0C1}"/>
              </a:ext>
            </a:extLst>
          </p:cNvPr>
          <p:cNvPicPr>
            <a:picLocks noChangeAspect="1"/>
          </p:cNvPicPr>
          <p:nvPr/>
        </p:nvPicPr>
        <p:blipFill>
          <a:blip r:embed="rId4"/>
          <a:stretch>
            <a:fillRect/>
          </a:stretch>
        </p:blipFill>
        <p:spPr>
          <a:xfrm>
            <a:off x="-361951" y="1591354"/>
            <a:ext cx="7906661" cy="4447496"/>
          </a:xfrm>
          <a:prstGeom prst="rect">
            <a:avLst/>
          </a:prstGeom>
        </p:spPr>
      </p:pic>
    </p:spTree>
    <p:extLst>
      <p:ext uri="{BB962C8B-B14F-4D97-AF65-F5344CB8AC3E}">
        <p14:creationId xmlns:p14="http://schemas.microsoft.com/office/powerpoint/2010/main" val="87453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92DE7C4-6E5A-4B8B-B9CF-2D47EC0132DF}"/>
              </a:ext>
            </a:extLst>
          </p:cNvPr>
          <p:cNvGrpSpPr/>
          <p:nvPr/>
        </p:nvGrpSpPr>
        <p:grpSpPr>
          <a:xfrm>
            <a:off x="4297753" y="1684920"/>
            <a:ext cx="9314715" cy="5334309"/>
            <a:chOff x="4297753" y="1684920"/>
            <a:chExt cx="9314715" cy="5334309"/>
          </a:xfrm>
        </p:grpSpPr>
        <p:grpSp>
          <p:nvGrpSpPr>
            <p:cNvPr id="14" name="Group 13"/>
            <p:cNvGrpSpPr/>
            <p:nvPr/>
          </p:nvGrpSpPr>
          <p:grpSpPr>
            <a:xfrm>
              <a:off x="4297753" y="1684920"/>
              <a:ext cx="9314715" cy="5334309"/>
              <a:chOff x="3148968" y="1268868"/>
              <a:chExt cx="8934715" cy="5116692"/>
            </a:xfrm>
          </p:grpSpPr>
          <p:pic>
            <p:nvPicPr>
              <p:cNvPr id="17" name="Picture 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360803" y="1628910"/>
                <a:ext cx="6419739" cy="4058884"/>
              </a:xfrm>
              <a:prstGeom prst="rect">
                <a:avLst/>
              </a:prstGeom>
            </p:spPr>
          </p:pic>
          <p:pic>
            <p:nvPicPr>
              <p:cNvPr id="18" name="Picture 17"/>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48968" y="1268868"/>
                <a:ext cx="8934715" cy="5116692"/>
              </a:xfrm>
              <a:prstGeom prst="rect">
                <a:avLst/>
              </a:prstGeom>
            </p:spPr>
          </p:pic>
        </p:grpSp>
        <p:pic>
          <p:nvPicPr>
            <p:cNvPr id="5" name="Picture 4" descr="A screenshot of a computer screen&#10;&#10;Description automatically generated">
              <a:extLst>
                <a:ext uri="{FF2B5EF4-FFF2-40B4-BE49-F238E27FC236}">
                  <a16:creationId xmlns:a16="http://schemas.microsoft.com/office/drawing/2014/main" id="{7FF11B35-0850-4BDB-BAFA-C0A0760E2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40481" y="2023180"/>
              <a:ext cx="6770420" cy="4231512"/>
            </a:xfrm>
            <a:prstGeom prst="rect">
              <a:avLst/>
            </a:prstGeom>
          </p:spPr>
        </p:pic>
      </p:grpSp>
      <p:sp>
        <p:nvSpPr>
          <p:cNvPr id="15" name="Title 2"/>
          <p:cNvSpPr txBox="1">
            <a:spLocks/>
          </p:cNvSpPr>
          <p:nvPr/>
        </p:nvSpPr>
        <p:spPr>
          <a:xfrm>
            <a:off x="4740162" y="428849"/>
            <a:ext cx="6963072" cy="899538"/>
          </a:xfrm>
          <a:prstGeom prst="rect">
            <a:avLst/>
          </a:prstGeom>
        </p:spPr>
        <p:txBody>
          <a:bodyPr vert="horz" wrap="square" lIns="146284" tIns="91427" rIns="146284" bIns="91427"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457157"/>
            <a:r>
              <a:rPr lang="en-US" sz="4800" spc="-50">
                <a:solidFill>
                  <a:srgbClr val="505050"/>
                </a:solidFill>
                <a:latin typeface="Segoe UI Light" panose="020B0502040204020203" pitchFamily="34" charset="0"/>
                <a:ea typeface="Segoe UI" charset="0"/>
                <a:cs typeface="Segoe UI" charset="0"/>
              </a:rPr>
              <a:t>Visual Studio 2019 for Mac</a:t>
            </a:r>
          </a:p>
        </p:txBody>
      </p:sp>
      <p:sp>
        <p:nvSpPr>
          <p:cNvPr id="9" name="Text Placeholder 5">
            <a:extLst>
              <a:ext uri="{FF2B5EF4-FFF2-40B4-BE49-F238E27FC236}">
                <a16:creationId xmlns:a16="http://schemas.microsoft.com/office/drawing/2014/main" id="{57ABDDE1-1462-4DD2-B8C2-63B7CE84FBFD}"/>
              </a:ext>
            </a:extLst>
          </p:cNvPr>
          <p:cNvSpPr txBox="1">
            <a:spLocks/>
          </p:cNvSpPr>
          <p:nvPr/>
        </p:nvSpPr>
        <p:spPr>
          <a:xfrm>
            <a:off x="223295" y="785382"/>
            <a:ext cx="5679068" cy="4949047"/>
          </a:xfrm>
          <a:prstGeom prst="rect">
            <a:avLst/>
          </a:prstGeom>
        </p:spPr>
        <p:txBody>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buNone/>
            </a:pPr>
            <a:r>
              <a:rPr lang="en-US" sz="3600" dirty="0">
                <a:solidFill>
                  <a:srgbClr val="512BD4"/>
                </a:solidFill>
              </a:rPr>
              <a:t>.NET Centric</a:t>
            </a:r>
          </a:p>
          <a:p>
            <a:pPr lvl="1"/>
            <a:r>
              <a:rPr lang="en-US" sz="2000" dirty="0"/>
              <a:t>Focused on .NET Developers</a:t>
            </a:r>
          </a:p>
          <a:p>
            <a:pPr lvl="1"/>
            <a:r>
              <a:rPr lang="en-US" sz="2000" dirty="0"/>
              <a:t>.NET Core</a:t>
            </a:r>
          </a:p>
          <a:p>
            <a:pPr lvl="1"/>
            <a:r>
              <a:rPr lang="en-US" sz="2000" dirty="0"/>
              <a:t>ASP.NET Core Web Apps &amp; APIs</a:t>
            </a:r>
            <a:endParaRPr lang="en-US" sz="1608" dirty="0"/>
          </a:p>
          <a:p>
            <a:pPr marL="0" indent="0">
              <a:buNone/>
            </a:pPr>
            <a:r>
              <a:rPr lang="en-US" dirty="0">
                <a:solidFill>
                  <a:srgbClr val="512BD4"/>
                </a:solidFill>
              </a:rPr>
              <a:t>Unity </a:t>
            </a:r>
          </a:p>
          <a:p>
            <a:pPr lvl="1"/>
            <a:r>
              <a:rPr lang="en-US" dirty="0"/>
              <a:t>Develop and Debug Unity Game Code</a:t>
            </a:r>
          </a:p>
          <a:p>
            <a:pPr marL="0" indent="0">
              <a:buNone/>
            </a:pPr>
            <a:r>
              <a:rPr lang="en-US" dirty="0">
                <a:solidFill>
                  <a:srgbClr val="512BD4"/>
                </a:solidFill>
              </a:rPr>
              <a:t>Xamarin</a:t>
            </a:r>
          </a:p>
          <a:p>
            <a:pPr lvl="1"/>
            <a:r>
              <a:rPr lang="en-US" dirty="0"/>
              <a:t>Mobile: Android, iOS, </a:t>
            </a:r>
            <a:r>
              <a:rPr lang="en-US" dirty="0" err="1"/>
              <a:t>watchOS</a:t>
            </a:r>
            <a:endParaRPr lang="en-US" dirty="0"/>
          </a:p>
          <a:p>
            <a:pPr lvl="1"/>
            <a:r>
              <a:rPr lang="en-US" dirty="0"/>
              <a:t>macOS, </a:t>
            </a:r>
            <a:r>
              <a:rPr lang="en-US" dirty="0" err="1"/>
              <a:t>tvOS</a:t>
            </a:r>
            <a:endParaRPr lang="en-US" sz="2000" dirty="0"/>
          </a:p>
          <a:p>
            <a:pPr marL="0" indent="0">
              <a:buNone/>
            </a:pPr>
            <a:r>
              <a:rPr lang="en-US" sz="3600" dirty="0">
                <a:solidFill>
                  <a:srgbClr val="512BD4"/>
                </a:solidFill>
              </a:rPr>
              <a:t>Azure</a:t>
            </a:r>
          </a:p>
          <a:p>
            <a:pPr lvl="1"/>
            <a:r>
              <a:rPr lang="en-US" sz="2000" dirty="0"/>
              <a:t>Connected Services</a:t>
            </a:r>
          </a:p>
          <a:p>
            <a:pPr lvl="1"/>
            <a:r>
              <a:rPr lang="en-US" sz="2000" dirty="0"/>
              <a:t>Easy Deployment</a:t>
            </a:r>
          </a:p>
          <a:p>
            <a:pPr lvl="1"/>
            <a:r>
              <a:rPr lang="en-US" sz="2000" dirty="0"/>
              <a:t>Azure Functions</a:t>
            </a:r>
          </a:p>
        </p:txBody>
      </p:sp>
    </p:spTree>
    <p:extLst>
      <p:ext uri="{BB962C8B-B14F-4D97-AF65-F5344CB8AC3E}">
        <p14:creationId xmlns:p14="http://schemas.microsoft.com/office/powerpoint/2010/main" val="2490956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Native performance</a:t>
            </a:r>
          </a:p>
        </p:txBody>
      </p:sp>
      <p:sp>
        <p:nvSpPr>
          <p:cNvPr id="3" name="Text Placeholder 2"/>
          <p:cNvSpPr>
            <a:spLocks noGrp="1"/>
          </p:cNvSpPr>
          <p:nvPr>
            <p:ph type="body" sz="quarter" idx="4294967295"/>
          </p:nvPr>
        </p:nvSpPr>
        <p:spPr>
          <a:xfrm>
            <a:off x="538477" y="4664763"/>
            <a:ext cx="4838700" cy="1241425"/>
          </a:xfrm>
        </p:spPr>
        <p:txBody>
          <a:bodyPr>
            <a:normAutofit/>
          </a:bodyPr>
          <a:lstStyle/>
          <a:p>
            <a:pPr marL="0" lvl="1" indent="0">
              <a:lnSpc>
                <a:spcPct val="110000"/>
              </a:lnSpc>
              <a:spcBef>
                <a:spcPts val="1200"/>
              </a:spcBef>
              <a:buNone/>
            </a:pPr>
            <a:r>
              <a:rPr lang="en-US" sz="2000" b="1" err="1">
                <a:solidFill>
                  <a:srgbClr val="4C68B1"/>
                </a:solidFill>
              </a:rPr>
              <a:t>Xamarin.iOS</a:t>
            </a:r>
            <a:r>
              <a:rPr lang="en-US" sz="2000" b="1">
                <a:solidFill>
                  <a:srgbClr val="4C68B1"/>
                </a:solidFill>
              </a:rPr>
              <a:t> </a:t>
            </a:r>
            <a:r>
              <a:rPr lang="en-US" sz="2000"/>
              <a:t>does full Ahead Of Time (AOT) compilation to produce an ARM binary for Apple’s App Store.</a:t>
            </a:r>
          </a:p>
        </p:txBody>
      </p:sp>
      <p:sp>
        <p:nvSpPr>
          <p:cNvPr id="4" name="Text Placeholder 3"/>
          <p:cNvSpPr>
            <a:spLocks noGrp="1"/>
          </p:cNvSpPr>
          <p:nvPr>
            <p:ph type="body" sz="quarter" idx="4294967295"/>
          </p:nvPr>
        </p:nvSpPr>
        <p:spPr>
          <a:xfrm>
            <a:off x="6506759" y="4664763"/>
            <a:ext cx="4149725" cy="1241425"/>
          </a:xfrm>
        </p:spPr>
        <p:txBody>
          <a:bodyPr>
            <a:normAutofit fontScale="92500"/>
          </a:bodyPr>
          <a:lstStyle/>
          <a:p>
            <a:pPr marL="0" lvl="1" indent="0" defTabSz="448014">
              <a:lnSpc>
                <a:spcPct val="110000"/>
              </a:lnSpc>
              <a:buNone/>
              <a:defRPr/>
            </a:pPr>
            <a:r>
              <a:rPr lang="en-US" sz="2000" b="1" err="1">
                <a:solidFill>
                  <a:srgbClr val="3BB7A8"/>
                </a:solidFill>
              </a:rPr>
              <a:t>Xamarin.Android</a:t>
            </a:r>
            <a:r>
              <a:rPr lang="en-US" sz="2000">
                <a:solidFill>
                  <a:schemeClr val="tx1"/>
                </a:solidFill>
              </a:rPr>
              <a:t> </a:t>
            </a:r>
            <a:r>
              <a:rPr lang="en-US" sz="2000"/>
              <a:t>takes advantage of Just In Time (JIT) compilation on the Android device.</a:t>
            </a:r>
          </a:p>
        </p:txBody>
      </p:sp>
      <p:grpSp>
        <p:nvGrpSpPr>
          <p:cNvPr id="46" name="Group 45"/>
          <p:cNvGrpSpPr/>
          <p:nvPr/>
        </p:nvGrpSpPr>
        <p:grpSpPr>
          <a:xfrm>
            <a:off x="538477" y="2100006"/>
            <a:ext cx="5158172" cy="2170695"/>
            <a:chOff x="1076954" y="4200012"/>
            <a:chExt cx="10316344" cy="4341390"/>
          </a:xfrm>
        </p:grpSpPr>
        <p:grpSp>
          <p:nvGrpSpPr>
            <p:cNvPr id="17" name="Group 16"/>
            <p:cNvGrpSpPr/>
            <p:nvPr/>
          </p:nvGrpSpPr>
          <p:grpSpPr>
            <a:xfrm>
              <a:off x="8865572" y="4200012"/>
              <a:ext cx="2527726" cy="4341390"/>
              <a:chOff x="8058621" y="4076700"/>
              <a:chExt cx="2527726" cy="4341390"/>
            </a:xfrm>
          </p:grpSpPr>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14" name="Rectangle 13"/>
              <p:cNvSpPr/>
              <p:nvPr/>
            </p:nvSpPr>
            <p:spPr>
              <a:xfrm>
                <a:off x="8290560" y="4320540"/>
                <a:ext cx="2057400" cy="3436620"/>
              </a:xfrm>
              <a:prstGeom prst="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15" name="Oval 14"/>
              <p:cNvSpPr/>
              <p:nvPr/>
            </p:nvSpPr>
            <p:spPr>
              <a:xfrm>
                <a:off x="8471535" y="4657619"/>
                <a:ext cx="1695450" cy="1695450"/>
              </a:xfrm>
              <a:prstGeom prst="ellipse">
                <a:avLst/>
              </a:prstGeom>
              <a:solidFill>
                <a:srgbClr val="3B51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ARM BINARY</a:t>
                </a:r>
              </a:p>
            </p:txBody>
          </p:sp>
          <p:sp>
            <p:nvSpPr>
              <p:cNvPr id="16" name="TextBox 15"/>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27" name="Rounded Rectangle 26"/>
            <p:cNvSpPr/>
            <p:nvPr/>
          </p:nvSpPr>
          <p:spPr>
            <a:xfrm>
              <a:off x="6439781" y="5830902"/>
              <a:ext cx="1696778" cy="1696778"/>
            </a:xfrm>
            <a:prstGeom prst="roundRect">
              <a:avLst/>
            </a:prstGeom>
            <a:solidFill>
              <a:srgbClr val="4C68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.APP</a:t>
              </a:r>
            </a:p>
          </p:txBody>
        </p:sp>
        <p:sp>
          <p:nvSpPr>
            <p:cNvPr id="28" name="Oval 27"/>
            <p:cNvSpPr/>
            <p:nvPr/>
          </p:nvSpPr>
          <p:spPr>
            <a:xfrm>
              <a:off x="4013358" y="5795402"/>
              <a:ext cx="1781689" cy="1781689"/>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kern="0">
                  <a:solidFill>
                    <a:schemeClr val="bg1"/>
                  </a:solidFill>
                  <a:latin typeface="Segoe UI" panose="020B0502040204020203" pitchFamily="34" charset="0"/>
                  <a:ea typeface="Segoe UI" panose="020B0502040204020203" pitchFamily="34" charset="0"/>
                  <a:cs typeface="Segoe UI" panose="020B0502040204020203" pitchFamily="34" charset="0"/>
                </a:rPr>
                <a:t>AOT</a:t>
              </a:r>
            </a:p>
          </p:txBody>
        </p:sp>
        <p:cxnSp>
          <p:nvCxnSpPr>
            <p:cNvPr id="29" name="Straight Arrow Connector 28"/>
            <p:cNvCxnSpPr/>
            <p:nvPr/>
          </p:nvCxnSpPr>
          <p:spPr>
            <a:xfrm>
              <a:off x="5876768"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1076956" y="5385380"/>
              <a:ext cx="1135304"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2" name="TextBox 31"/>
            <p:cNvSpPr txBox="1"/>
            <p:nvPr/>
          </p:nvSpPr>
          <p:spPr>
            <a:xfrm>
              <a:off x="1076954" y="6356126"/>
              <a:ext cx="989192"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C#</a:t>
              </a:r>
            </a:p>
          </p:txBody>
        </p:sp>
        <p:sp>
          <p:nvSpPr>
            <p:cNvPr id="33" name="TextBox 32"/>
            <p:cNvSpPr txBox="1"/>
            <p:nvPr/>
          </p:nvSpPr>
          <p:spPr>
            <a:xfrm>
              <a:off x="1076954" y="7326872"/>
              <a:ext cx="2101500" cy="615554"/>
            </a:xfrm>
            <a:prstGeom prst="rect">
              <a:avLst/>
            </a:prstGeom>
            <a:noFill/>
          </p:spPr>
          <p:txBody>
            <a:bodyPr wrap="square" rtlCol="0">
              <a:spAutoFit/>
            </a:bodyPr>
            <a:lstStyle/>
            <a:p>
              <a:pPr defTabSz="457200"/>
              <a:r>
                <a:rPr lang="en-US" sz="1400" kern="0">
                  <a:solidFill>
                    <a:schemeClr val="bg1"/>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35" name="Straight Connector 34"/>
            <p:cNvCxnSpPr/>
            <p:nvPr/>
          </p:nvCxnSpPr>
          <p:spPr>
            <a:xfrm flipH="1" flipV="1">
              <a:off x="2212260" y="6678042"/>
              <a:ext cx="1676736" cy="1250"/>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8" name="Elbow Connector 37"/>
            <p:cNvCxnSpPr>
              <a:stCxn id="31" idx="3"/>
            </p:cNvCxnSpPr>
            <p:nvPr/>
          </p:nvCxnSpPr>
          <p:spPr>
            <a:xfrm>
              <a:off x="2212260" y="5693158"/>
              <a:ext cx="1676734" cy="66172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flipV="1">
              <a:off x="2931791" y="7074828"/>
              <a:ext cx="957201" cy="64758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8231405" y="6685669"/>
              <a:ext cx="416899"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9" name="Rounded Rectangle 48"/>
          <p:cNvSpPr/>
          <p:nvPr/>
        </p:nvSpPr>
        <p:spPr>
          <a:xfrm>
            <a:off x="9188172" y="2915451"/>
            <a:ext cx="848389" cy="848389"/>
          </a:xfrm>
          <a:prstGeom prst="round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2000" kern="0">
                <a:solidFill>
                  <a:schemeClr val="bg1"/>
                </a:solidFill>
                <a:latin typeface="Segoe UI" panose="020B0502040204020203" pitchFamily="34" charset="0"/>
                <a:ea typeface="Segoe UI" panose="020B0502040204020203" pitchFamily="34" charset="0"/>
                <a:cs typeface="Segoe UI" panose="020B0502040204020203" pitchFamily="34" charset="0"/>
              </a:rPr>
              <a:t>.APK</a:t>
            </a:r>
          </a:p>
        </p:txBody>
      </p:sp>
      <p:sp>
        <p:nvSpPr>
          <p:cNvPr id="50" name="Oval 49"/>
          <p:cNvSpPr/>
          <p:nvPr/>
        </p:nvSpPr>
        <p:spPr>
          <a:xfrm>
            <a:off x="7974961" y="2897701"/>
            <a:ext cx="890845" cy="890845"/>
          </a:xfrm>
          <a:prstGeom prst="ellipse">
            <a:avLst/>
          </a:prstGeom>
          <a:solidFill>
            <a:srgbClr val="A5A5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900" kern="0">
                <a:solidFill>
                  <a:schemeClr val="bg1"/>
                </a:solidFill>
                <a:latin typeface="Segoe UI" panose="020B0502040204020203" pitchFamily="34" charset="0"/>
                <a:ea typeface="Segoe UI" panose="020B0502040204020203" pitchFamily="34" charset="0"/>
                <a:cs typeface="Segoe UI" panose="020B0502040204020203" pitchFamily="34" charset="0"/>
              </a:rPr>
              <a:t>Compile and Link</a:t>
            </a:r>
          </a:p>
        </p:txBody>
      </p:sp>
      <p:cxnSp>
        <p:nvCxnSpPr>
          <p:cNvPr id="51" name="Straight Arrow Connector 50"/>
          <p:cNvCxnSpPr/>
          <p:nvPr/>
        </p:nvCxnSpPr>
        <p:spPr>
          <a:xfrm>
            <a:off x="8906666"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506759" y="2692690"/>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53" name="TextBox 52"/>
          <p:cNvSpPr txBox="1"/>
          <p:nvPr/>
        </p:nvSpPr>
        <p:spPr>
          <a:xfrm>
            <a:off x="6506759" y="3178063"/>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54" name="TextBox 53"/>
          <p:cNvSpPr txBox="1"/>
          <p:nvPr/>
        </p:nvSpPr>
        <p:spPr>
          <a:xfrm>
            <a:off x="6506759" y="3663436"/>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cxnSp>
        <p:nvCxnSpPr>
          <p:cNvPr id="55" name="Straight Connector 54"/>
          <p:cNvCxnSpPr/>
          <p:nvPr/>
        </p:nvCxnSpPr>
        <p:spPr>
          <a:xfrm flipH="1" flipV="1">
            <a:off x="7074411" y="3339021"/>
            <a:ext cx="838368" cy="625"/>
          </a:xfrm>
          <a:prstGeom prst="line">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52" idx="3"/>
          </p:cNvCxnSpPr>
          <p:nvPr/>
        </p:nvCxnSpPr>
        <p:spPr>
          <a:xfrm>
            <a:off x="7074411" y="2846579"/>
            <a:ext cx="838367" cy="33086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7" name="Elbow Connector 56"/>
          <p:cNvCxnSpPr/>
          <p:nvPr/>
        </p:nvCxnSpPr>
        <p:spPr>
          <a:xfrm flipV="1">
            <a:off x="7434177" y="3537414"/>
            <a:ext cx="478601" cy="323790"/>
          </a:xfrm>
          <a:prstGeom prst="bentConnector3">
            <a:avLst/>
          </a:prstGeom>
          <a:ln w="12700">
            <a:solidFill>
              <a:srgbClr val="505050"/>
            </a:solidFill>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10083984" y="3342835"/>
            <a:ext cx="208450" cy="0"/>
          </a:xfrm>
          <a:prstGeom prst="straightConnector1">
            <a:avLst/>
          </a:prstGeom>
          <a:ln w="12700" cmpd="sng">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3" name="Group 62"/>
          <p:cNvGrpSpPr/>
          <p:nvPr/>
        </p:nvGrpSpPr>
        <p:grpSpPr>
          <a:xfrm>
            <a:off x="10401068" y="2090538"/>
            <a:ext cx="1263863" cy="2170695"/>
            <a:chOff x="8058621" y="4076700"/>
            <a:chExt cx="2527726" cy="4341390"/>
          </a:xfrm>
        </p:grpSpPr>
        <p:pic>
          <p:nvPicPr>
            <p:cNvPr id="64" name="Picture 6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058621" y="4076700"/>
              <a:ext cx="2527726" cy="4341390"/>
            </a:xfrm>
            <a:prstGeom prst="rect">
              <a:avLst/>
            </a:prstGeom>
          </p:spPr>
        </p:pic>
        <p:sp>
          <p:nvSpPr>
            <p:cNvPr id="65" name="Rectangle 64"/>
            <p:cNvSpPr/>
            <p:nvPr/>
          </p:nvSpPr>
          <p:spPr>
            <a:xfrm>
              <a:off x="8290560" y="4320540"/>
              <a:ext cx="2057400" cy="3436620"/>
            </a:xfrm>
            <a:prstGeom prst="rect">
              <a:avLst/>
            </a:prstGeom>
            <a:solidFill>
              <a:srgbClr val="3BB7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900" kern="0">
                <a:solidFill>
                  <a:schemeClr val="bg1"/>
                </a:solidFill>
              </a:endParaRPr>
            </a:p>
          </p:txBody>
        </p:sp>
        <p:sp>
          <p:nvSpPr>
            <p:cNvPr id="66" name="Oval 65"/>
            <p:cNvSpPr/>
            <p:nvPr/>
          </p:nvSpPr>
          <p:spPr>
            <a:xfrm>
              <a:off x="8471535" y="4657619"/>
              <a:ext cx="1695450" cy="1695450"/>
            </a:xfrm>
            <a:prstGeom prst="ellipse">
              <a:avLst/>
            </a:prstGeom>
            <a:solidFill>
              <a:srgbClr val="2C88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IL</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a:t>
              </a:r>
              <a:b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br>
              <a:r>
                <a:rPr lang="en-US" sz="1000" kern="0">
                  <a:solidFill>
                    <a:schemeClr val="bg1"/>
                  </a:solidFill>
                  <a:latin typeface="Segoe UI" panose="020B0502040204020203" pitchFamily="34" charset="0"/>
                  <a:ea typeface="Segoe UI" panose="020B0502040204020203" pitchFamily="34" charset="0"/>
                  <a:cs typeface="Segoe UI" panose="020B0502040204020203" pitchFamily="34" charset="0"/>
                </a:rPr>
                <a:t>JIT</a:t>
              </a:r>
            </a:p>
          </p:txBody>
        </p:sp>
        <p:sp>
          <p:nvSpPr>
            <p:cNvPr id="67" name="TextBox 66"/>
            <p:cNvSpPr txBox="1"/>
            <p:nvPr/>
          </p:nvSpPr>
          <p:spPr>
            <a:xfrm>
              <a:off x="8414927" y="6641076"/>
              <a:ext cx="1876426" cy="1056700"/>
            </a:xfrm>
            <a:prstGeom prst="rect">
              <a:avLst/>
            </a:prstGeom>
            <a:noFill/>
          </p:spPr>
          <p:txBody>
            <a:bodyPr wrap="square" rtlCol="0">
              <a:spAutoFit/>
            </a:bodyPr>
            <a:lstStyle/>
            <a:p>
              <a:pPr defTabSz="457200">
                <a:lnSpc>
                  <a:spcPts val="1700"/>
                </a:lnSpc>
              </a:pPr>
              <a:r>
                <a:rPr lang="en-US" sz="1600" kern="0">
                  <a:solidFill>
                    <a:schemeClr val="bg1"/>
                  </a:solidFill>
                  <a:latin typeface="Segoe UI" panose="020B0502040204020203" pitchFamily="34" charset="0"/>
                  <a:ea typeface="Segoe UI" panose="020B0502040204020203" pitchFamily="34" charset="0"/>
                  <a:cs typeface="Segoe UI" panose="020B0502040204020203" pitchFamily="34" charset="0"/>
                </a:rPr>
                <a:t>Runs natively</a:t>
              </a:r>
            </a:p>
          </p:txBody>
        </p:sp>
      </p:grpSp>
      <p:sp>
        <p:nvSpPr>
          <p:cNvPr id="36" name="TextBox 35"/>
          <p:cNvSpPr txBox="1"/>
          <p:nvPr/>
        </p:nvSpPr>
        <p:spPr>
          <a:xfrm>
            <a:off x="445002" y="2633659"/>
            <a:ext cx="567652"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.NET</a:t>
            </a:r>
          </a:p>
        </p:txBody>
      </p:sp>
      <p:sp>
        <p:nvSpPr>
          <p:cNvPr id="37" name="TextBox 36"/>
          <p:cNvSpPr txBox="1"/>
          <p:nvPr/>
        </p:nvSpPr>
        <p:spPr>
          <a:xfrm>
            <a:off x="445002" y="3119032"/>
            <a:ext cx="477164"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C#</a:t>
            </a:r>
          </a:p>
        </p:txBody>
      </p:sp>
      <p:sp>
        <p:nvSpPr>
          <p:cNvPr id="40" name="TextBox 39"/>
          <p:cNvSpPr txBox="1"/>
          <p:nvPr/>
        </p:nvSpPr>
        <p:spPr>
          <a:xfrm>
            <a:off x="445002" y="3604405"/>
            <a:ext cx="1050750" cy="307777"/>
          </a:xfrm>
          <a:prstGeom prst="rect">
            <a:avLst/>
          </a:prstGeom>
          <a:noFill/>
        </p:spPr>
        <p:txBody>
          <a:bodyPr wrap="square" rtlCol="0">
            <a:spAutoFit/>
          </a:bodyPr>
          <a:lstStyle/>
          <a:p>
            <a:pPr defTabSz="457200"/>
            <a:r>
              <a:rPr lang="en-US" sz="1400" kern="0">
                <a:solidFill>
                  <a:srgbClr val="505050"/>
                </a:solidFill>
                <a:latin typeface="Segoe UI" panose="020B0502040204020203" pitchFamily="34" charset="0"/>
                <a:ea typeface="Segoe UI" panose="020B0502040204020203" pitchFamily="34" charset="0"/>
                <a:cs typeface="Segoe UI" panose="020B0502040204020203" pitchFamily="34" charset="0"/>
              </a:rPr>
              <a:t>Bindings</a:t>
            </a:r>
          </a:p>
        </p:txBody>
      </p:sp>
    </p:spTree>
    <p:extLst>
      <p:ext uri="{BB962C8B-B14F-4D97-AF65-F5344CB8AC3E}">
        <p14:creationId xmlns:p14="http://schemas.microsoft.com/office/powerpoint/2010/main" val="998822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AE4F38-4E2B-4F0F-A682-5D2363AB3F1A}"/>
              </a:ext>
            </a:extLst>
          </p:cNvPr>
          <p:cNvSpPr txBox="1"/>
          <p:nvPr/>
        </p:nvSpPr>
        <p:spPr>
          <a:xfrm>
            <a:off x="7458123" y="2467390"/>
            <a:ext cx="1952577" cy="192322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41768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3382529"/>
          </a:xfrm>
        </p:spPr>
        <p:txBody>
          <a:bodyPr/>
          <a:lstStyle/>
          <a:p>
            <a:r>
              <a:rPr lang="en-US" dirty="0"/>
              <a:t>What is Xamarin?</a:t>
            </a:r>
          </a:p>
          <a:p>
            <a:r>
              <a:rPr lang="en-US" dirty="0"/>
              <a:t>Xamarin &amp; .NET</a:t>
            </a:r>
            <a:r>
              <a:rPr lang="en-US" dirty="0">
                <a:solidFill>
                  <a:srgbClr val="FF0000"/>
                </a:solidFill>
              </a:rPr>
              <a:t> </a:t>
            </a:r>
            <a:endParaRPr lang="en-US" dirty="0"/>
          </a:p>
          <a:p>
            <a:r>
              <a:rPr lang="en-US" dirty="0"/>
              <a:t>Under the Hood</a:t>
            </a:r>
          </a:p>
          <a:p>
            <a:r>
              <a:rPr lang="en-US" dirty="0"/>
              <a:t>Tooling &amp; Integrations </a:t>
            </a:r>
          </a:p>
          <a:p>
            <a:r>
              <a:rPr lang="en-US" dirty="0"/>
              <a:t>Xamarin in Visual Studio</a:t>
            </a:r>
            <a:r>
              <a:rPr lang="en-US" dirty="0">
                <a:solidFill>
                  <a:srgbClr val="FF0000"/>
                </a:solidFill>
              </a:rPr>
              <a:t> </a:t>
            </a:r>
            <a:endParaRPr lang="en-US" dirty="0"/>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 name="Group 8">
            <a:extLst>
              <a:ext uri="{FF2B5EF4-FFF2-40B4-BE49-F238E27FC236}">
                <a16:creationId xmlns:a16="http://schemas.microsoft.com/office/drawing/2014/main" id="{EC1B41F4-7756-4A73-8D35-A4AD7C96F547}"/>
              </a:ext>
            </a:extLst>
          </p:cNvPr>
          <p:cNvGrpSpPr/>
          <p:nvPr/>
        </p:nvGrpSpPr>
        <p:grpSpPr>
          <a:xfrm>
            <a:off x="9308567"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25680" y="5385949"/>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0" y="4275303"/>
                <a:ext cx="634451" cy="554098"/>
              </a:xfrm>
              <a:prstGeom prst="rect">
                <a:avLst/>
              </a:prstGeom>
              <a:noFill/>
              <a:ln>
                <a:noFill/>
              </a:ln>
            </p:spPr>
          </p:pic>
        </p:grpSp>
        <p:pic>
          <p:nvPicPr>
            <p:cNvPr id="1026" name="Picture 2">
              <a:extLst>
                <a:ext uri="{FF2B5EF4-FFF2-40B4-BE49-F238E27FC236}">
                  <a16:creationId xmlns:a16="http://schemas.microsoft.com/office/drawing/2014/main" id="{E88A285C-1E65-4CE6-81B1-856AE86C3E0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049890" y="3249939"/>
              <a:ext cx="738512" cy="7385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03FE53-0B67-4FB8-B9DA-8C843B4C56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04221" y="2236323"/>
              <a:ext cx="829849" cy="829849"/>
            </a:xfrm>
            <a:prstGeom prst="rect">
              <a:avLst/>
            </a:prstGeom>
          </p:spPr>
        </p:pic>
      </p:grpSp>
    </p:spTree>
    <p:extLst>
      <p:ext uri="{BB962C8B-B14F-4D97-AF65-F5344CB8AC3E}">
        <p14:creationId xmlns:p14="http://schemas.microsoft.com/office/powerpoint/2010/main" val="6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DE438-13F6-493E-8E45-9262BD802B27}"/>
              </a:ext>
            </a:extLst>
          </p:cNvPr>
          <p:cNvSpPr>
            <a:spLocks noGrp="1"/>
          </p:cNvSpPr>
          <p:nvPr>
            <p:ph type="title"/>
          </p:nvPr>
        </p:nvSpPr>
        <p:spPr>
          <a:xfrm>
            <a:off x="568047" y="2084172"/>
            <a:ext cx="8307012" cy="3176254"/>
          </a:xfrm>
        </p:spPr>
        <p:txBody>
          <a:bodyPr/>
          <a:lstStyle/>
          <a:p>
            <a:pPr defTabSz="914400">
              <a:spcBef>
                <a:spcPts val="0"/>
              </a:spcBef>
            </a:pPr>
            <a:r>
              <a:rPr lang="en-US" sz="7200" b="1">
                <a:gradFill>
                  <a:gsLst>
                    <a:gs pos="9259">
                      <a:schemeClr val="bg1"/>
                    </a:gs>
                    <a:gs pos="19444">
                      <a:schemeClr val="bg1"/>
                    </a:gs>
                  </a:gsLst>
                  <a:lin ang="5400000" scaled="1"/>
                </a:gradFill>
              </a:rPr>
              <a:t>No better time to be a </a:t>
            </a:r>
            <a:r>
              <a:rPr lang="en-US" sz="7200" b="1">
                <a:gradFill>
                  <a:gsLst>
                    <a:gs pos="9259">
                      <a:schemeClr val="bg1"/>
                    </a:gs>
                    <a:gs pos="19444">
                      <a:schemeClr val="bg1"/>
                    </a:gs>
                  </a:gsLst>
                  <a:lin ang="5400000" scaled="1"/>
                </a:gradFill>
                <a:latin typeface="Segoe UI Semibold" panose="020B0702040204020203" pitchFamily="34" charset="0"/>
                <a:cs typeface="Segoe UI Semibold" panose="020B0702040204020203" pitchFamily="34" charset="0"/>
              </a:rPr>
              <a:t>.NET </a:t>
            </a:r>
            <a:r>
              <a:rPr lang="en-US" sz="7200" b="1">
                <a:gradFill>
                  <a:gsLst>
                    <a:gs pos="9259">
                      <a:schemeClr val="bg1"/>
                    </a:gs>
                    <a:gs pos="19444">
                      <a:schemeClr val="bg1"/>
                    </a:gs>
                  </a:gsLst>
                  <a:lin ang="5400000" scaled="1"/>
                </a:gradFill>
              </a:rPr>
              <a:t>developer</a:t>
            </a:r>
          </a:p>
        </p:txBody>
      </p:sp>
    </p:spTree>
    <p:extLst>
      <p:ext uri="{BB962C8B-B14F-4D97-AF65-F5344CB8AC3E}">
        <p14:creationId xmlns:p14="http://schemas.microsoft.com/office/powerpoint/2010/main" val="1683228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 name="Title 2"/>
          <p:cNvSpPr>
            <a:spLocks noGrp="1"/>
          </p:cNvSpPr>
          <p:nvPr>
            <p:ph type="title"/>
          </p:nvPr>
        </p:nvSpPr>
        <p:spPr/>
        <p:txBody>
          <a:bodyPr/>
          <a:lstStyle/>
          <a:p>
            <a:r>
              <a:rPr lang="en-US">
                <a:solidFill>
                  <a:schemeClr val="tx1"/>
                </a:solidFill>
              </a:rPr>
              <a:t>.NET ecosystem</a:t>
            </a:r>
          </a:p>
        </p:txBody>
      </p:sp>
      <p:sp>
        <p:nvSpPr>
          <p:cNvPr id="46" name="3 arrow"/>
          <p:cNvSpPr/>
          <p:nvPr/>
        </p:nvSpPr>
        <p:spPr bwMode="auto">
          <a:xfrm>
            <a:off x="0" y="2086365"/>
            <a:ext cx="12192000" cy="4482124"/>
          </a:xfrm>
          <a:prstGeom prst="rect">
            <a:avLst/>
          </a:prstGeom>
          <a:solidFill>
            <a:srgbClr val="512BD4"/>
          </a:solidFill>
          <a:ln w="25400" cap="flat" cmpd="sng" algn="ctr">
            <a:noFill/>
            <a:prstDash val="solid"/>
            <a:headEnd type="none" w="med" len="med"/>
            <a:tailEnd type="none" w="med" len="med"/>
          </a:ln>
          <a:effectLst/>
        </p:spPr>
        <p:txBody>
          <a:bodyPr vert="horz" wrap="square" lIns="448212" tIns="448212" rIns="448212" bIns="403391" numCol="1" rtlCol="0" anchor="t" anchorCtr="0" compatLnSpc="1">
            <a:prstTxWarp prst="textNoShape">
              <a:avLst/>
            </a:prstTxWarp>
          </a:bodyPr>
          <a:lstStyle/>
          <a:p>
            <a:pPr defTabSz="895859" fontAlgn="base">
              <a:lnSpc>
                <a:spcPct val="90000"/>
              </a:lnSpc>
              <a:spcBef>
                <a:spcPct val="0"/>
              </a:spcBef>
              <a:spcAft>
                <a:spcPct val="0"/>
              </a:spcAft>
            </a:pPr>
            <a:endParaRPr lang="en-US" sz="3137" kern="0">
              <a:gradFill>
                <a:gsLst>
                  <a:gs pos="9583">
                    <a:srgbClr val="FFFFFF"/>
                  </a:gs>
                  <a:gs pos="24000">
                    <a:srgbClr val="FFFFFF"/>
                  </a:gs>
                </a:gsLst>
                <a:lin ang="5400000" scaled="0"/>
              </a:gradFill>
              <a:latin typeface="Segoe UI Light"/>
              <a:ea typeface="ＭＳ Ｐゴシック" charset="0"/>
            </a:endParaRPr>
          </a:p>
        </p:txBody>
      </p:sp>
      <p:cxnSp>
        <p:nvCxnSpPr>
          <p:cNvPr id="10" name="Straight Connector 9"/>
          <p:cNvCxnSpPr/>
          <p:nvPr/>
        </p:nvCxnSpPr>
        <p:spPr>
          <a:xfrm>
            <a:off x="4131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8195440" y="2086365"/>
            <a:ext cx="0" cy="4482124"/>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751" y="4327427"/>
            <a:ext cx="12191377" cy="0"/>
          </a:xfrm>
          <a:prstGeom prst="line">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8195438" y="2086365"/>
            <a:ext cx="4146450" cy="1991309"/>
            <a:chOff x="8290983" y="2124076"/>
            <a:chExt cx="5972239" cy="2031239"/>
          </a:xfrm>
        </p:grpSpPr>
        <p:sp>
          <p:nvSpPr>
            <p:cNvPr id="26" name="Rectangle 25"/>
            <p:cNvSpPr/>
            <p:nvPr/>
          </p:nvSpPr>
          <p:spPr>
            <a:xfrm>
              <a:off x="8290983" y="2124076"/>
              <a:ext cx="5972239" cy="2031239"/>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30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Highest velocity OSS projects</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on GitHub</a:t>
              </a:r>
            </a:p>
          </p:txBody>
        </p:sp>
        <p:sp>
          <p:nvSpPr>
            <p:cNvPr id="15" name="Title 2"/>
            <p:cNvSpPr txBox="1">
              <a:spLocks/>
            </p:cNvSpPr>
            <p:nvPr/>
          </p:nvSpPr>
          <p:spPr>
            <a:xfrm>
              <a:off x="8760883" y="3765044"/>
              <a:ext cx="3571710" cy="341632"/>
            </a:xfrm>
            <a:prstGeom prst="rect">
              <a:avLst/>
            </a:prstGeom>
          </p:spPr>
          <p:txBody>
            <a:bodyPr wrap="square" lIns="0"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Core</a:t>
              </a:r>
            </a:p>
          </p:txBody>
        </p:sp>
      </p:grpSp>
      <p:sp>
        <p:nvSpPr>
          <p:cNvPr id="44" name="Rectangle 43"/>
          <p:cNvSpPr/>
          <p:nvPr/>
        </p:nvSpPr>
        <p:spPr>
          <a:xfrm>
            <a:off x="4131439" y="2086365"/>
            <a:ext cx="3929122" cy="199130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&gt;750K</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Core developers</a:t>
            </a:r>
          </a:p>
          <a:p>
            <a:pPr defTabSz="1218365" fontAlgn="base">
              <a:lnSpc>
                <a:spcPct val="90000"/>
              </a:lnSpc>
              <a:spcBef>
                <a:spcPct val="0"/>
              </a:spcBef>
              <a:spcAft>
                <a:spcPct val="0"/>
              </a:spcAft>
            </a:pPr>
            <a:endParaRPr lang="en-US" sz="1961" kern="0">
              <a:gradFill>
                <a:gsLst>
                  <a:gs pos="92593">
                    <a:srgbClr val="FFFFFF"/>
                  </a:gs>
                  <a:gs pos="65741">
                    <a:srgbClr val="FFFFFF"/>
                  </a:gs>
                </a:gsLst>
                <a:lin ang="5400000" scaled="1"/>
              </a:gradFill>
              <a:latin typeface="Segoe UI"/>
              <a:ea typeface="Segoe UI" pitchFamily="34" charset="0"/>
              <a:cs typeface="Segoe UI" pitchFamily="34" charset="0"/>
            </a:endParaRPr>
          </a:p>
        </p:txBody>
      </p:sp>
      <p:grpSp>
        <p:nvGrpSpPr>
          <p:cNvPr id="20" name="Group 19"/>
          <p:cNvGrpSpPr/>
          <p:nvPr/>
        </p:nvGrpSpPr>
        <p:grpSpPr>
          <a:xfrm>
            <a:off x="8195439" y="4327429"/>
            <a:ext cx="5085279" cy="1935780"/>
            <a:chOff x="8290982" y="4410076"/>
            <a:chExt cx="5187249" cy="1974595"/>
          </a:xfrm>
        </p:grpSpPr>
        <p:sp>
          <p:nvSpPr>
            <p:cNvPr id="45" name="Rectangle 44"/>
            <p:cNvSpPr/>
            <p:nvPr/>
          </p:nvSpPr>
          <p:spPr>
            <a:xfrm>
              <a:off x="8290982" y="4410076"/>
              <a:ext cx="5187249" cy="1920636"/>
            </a:xfrm>
            <a:prstGeom prst="rect">
              <a:avLst/>
            </a:prstGeom>
          </p:spPr>
          <p:txBody>
            <a:bodyPr wrap="square" lIns="448212" tIns="448212" rIns="448212" bIns="448212">
              <a:spAutoFit/>
            </a:bodyPr>
            <a:lstStyle/>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&gt;550 repositories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&gt;61K accepted community PRs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&gt;12K contributors</a:t>
              </a:r>
            </a:p>
            <a:p>
              <a:pPr marL="0" lvl="1" defTabSz="1218365" fontAlgn="base">
                <a:lnSpc>
                  <a:spcPct val="90000"/>
                </a:lnSpc>
                <a:spcAft>
                  <a:spcPct val="0"/>
                </a:spcAft>
              </a:pPr>
              <a:r>
                <a:rPr lang="en-US" sz="1765" kern="0">
                  <a:gradFill>
                    <a:gsLst>
                      <a:gs pos="92593">
                        <a:srgbClr val="FFFFFF"/>
                      </a:gs>
                      <a:gs pos="65741">
                        <a:srgbClr val="FFFFFF"/>
                      </a:gs>
                    </a:gsLst>
                    <a:lin ang="5400000" scaled="1"/>
                  </a:gradFill>
                  <a:latin typeface="Segoe UI"/>
                  <a:ea typeface="Segoe UI" pitchFamily="34" charset="0"/>
                  <a:cs typeface="Segoe UI" pitchFamily="34" charset="0"/>
                </a:rPr>
                <a:t>&gt;87% outside of Microsoft</a:t>
              </a:r>
            </a:p>
          </p:txBody>
        </p:sp>
        <p:sp>
          <p:nvSpPr>
            <p:cNvPr id="41" name="Title 2"/>
            <p:cNvSpPr txBox="1">
              <a:spLocks/>
            </p:cNvSpPr>
            <p:nvPr/>
          </p:nvSpPr>
          <p:spPr>
            <a:xfrm>
              <a:off x="9111259" y="6038508"/>
              <a:ext cx="2659101"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.NET Foundation</a:t>
              </a:r>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5165" y="6033977"/>
              <a:ext cx="350694" cy="350694"/>
            </a:xfrm>
            <a:prstGeom prst="rect">
              <a:avLst/>
            </a:prstGeom>
          </p:spPr>
        </p:pic>
      </p:grpSp>
      <p:grpSp>
        <p:nvGrpSpPr>
          <p:cNvPr id="21" name="Group 20"/>
          <p:cNvGrpSpPr/>
          <p:nvPr/>
        </p:nvGrpSpPr>
        <p:grpSpPr>
          <a:xfrm>
            <a:off x="4131440" y="4327427"/>
            <a:ext cx="3823602" cy="1960576"/>
            <a:chOff x="4145491" y="4410076"/>
            <a:chExt cx="3900273" cy="1999890"/>
          </a:xfrm>
        </p:grpSpPr>
        <p:sp>
          <p:nvSpPr>
            <p:cNvPr id="50" name="Rectangle 49"/>
            <p:cNvSpPr/>
            <p:nvPr/>
          </p:nvSpPr>
          <p:spPr>
            <a:xfrm>
              <a:off x="4145491" y="4410076"/>
              <a:ext cx="3103414"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8x</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Faster than Node.js</a:t>
              </a:r>
            </a:p>
          </p:txBody>
        </p:sp>
        <p:sp>
          <p:nvSpPr>
            <p:cNvPr id="37" name="Rectangle 36"/>
            <p:cNvSpPr/>
            <p:nvPr/>
          </p:nvSpPr>
          <p:spPr>
            <a:xfrm>
              <a:off x="5043488" y="6038511"/>
              <a:ext cx="3002276" cy="341632"/>
            </a:xfrm>
            <a:prstGeom prst="rect">
              <a:avLst/>
            </a:prstGeom>
          </p:spPr>
          <p:txBody>
            <a:bodyPr wrap="square" anchor="ctr" anchorCtr="0">
              <a:spAutoFit/>
            </a:bodyPr>
            <a:lstStyle/>
            <a:p>
              <a:pPr defTabSz="914225">
                <a:lnSpc>
                  <a:spcPct val="90000"/>
                </a:lnSpc>
              </a:pPr>
              <a:r>
                <a:rPr lang="en-US" sz="1765" kern="0">
                  <a:gradFill>
                    <a:gsLst>
                      <a:gs pos="74074">
                        <a:srgbClr val="FFFFFF"/>
                      </a:gs>
                      <a:gs pos="65741">
                        <a:srgbClr val="FFFFFF"/>
                      </a:gs>
                    </a:gsLst>
                    <a:lin ang="5400000" scaled="1"/>
                  </a:gradFill>
                  <a:latin typeface="Segoe UI Semibold" panose="020B0702040204020203" pitchFamily="34" charset="0"/>
                  <a:ea typeface="ＭＳ Ｐゴシック" charset="0"/>
                  <a:cs typeface="Segoe UI Semibold" panose="020B0702040204020203" pitchFamily="34" charset="0"/>
                </a:rPr>
                <a:t>ASP.NET Core</a:t>
              </a:r>
            </a:p>
          </p:txBody>
        </p:sp>
        <p:pic>
          <p:nvPicPr>
            <p:cNvPr id="2" name="Picture 1"/>
            <p:cNvPicPr>
              <a:picLocks noChangeAspect="1"/>
            </p:cNvPicPr>
            <p:nvPr/>
          </p:nvPicPr>
          <p:blipFill rotWithShape="1">
            <a:blip r:embed="rId4">
              <a:duotone>
                <a:prstClr val="black"/>
                <a:schemeClr val="tx1">
                  <a:lumMod val="85000"/>
                  <a:tint val="45000"/>
                  <a:satMod val="400000"/>
                </a:schemeClr>
              </a:duotone>
              <a:extLst>
                <a:ext uri="{28A0092B-C50C-407E-A947-70E740481C1C}">
                  <a14:useLocalDpi xmlns:a14="http://schemas.microsoft.com/office/drawing/2010/main" val="0"/>
                </a:ext>
              </a:extLst>
            </a:blip>
            <a:srcRect/>
            <a:stretch/>
          </p:blipFill>
          <p:spPr>
            <a:xfrm>
              <a:off x="4615391" y="6008688"/>
              <a:ext cx="401280" cy="401278"/>
            </a:xfrm>
            <a:prstGeom prst="rect">
              <a:avLst/>
            </a:prstGeom>
          </p:spPr>
        </p:pic>
      </p:grpSp>
      <p:sp>
        <p:nvSpPr>
          <p:cNvPr id="24" name="Rectangle 23"/>
          <p:cNvSpPr/>
          <p:nvPr/>
        </p:nvSpPr>
        <p:spPr>
          <a:xfrm>
            <a:off x="67439" y="2086365"/>
            <a:ext cx="4047102" cy="1719839"/>
          </a:xfrm>
          <a:prstGeom prst="rect">
            <a:avLst/>
          </a:prstGeom>
        </p:spPr>
        <p:txBody>
          <a:bodyPr wrap="squar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+1M New</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.NET developers in last year</a:t>
            </a:r>
          </a:p>
        </p:txBody>
      </p:sp>
      <p:grpSp>
        <p:nvGrpSpPr>
          <p:cNvPr id="22" name="Group 21"/>
          <p:cNvGrpSpPr/>
          <p:nvPr/>
        </p:nvGrpSpPr>
        <p:grpSpPr>
          <a:xfrm>
            <a:off x="67440" y="4327427"/>
            <a:ext cx="2995945" cy="1950433"/>
            <a:chOff x="-1" y="4410076"/>
            <a:chExt cx="3056020" cy="1989543"/>
          </a:xfrm>
        </p:grpSpPr>
        <p:sp>
          <p:nvSpPr>
            <p:cNvPr id="43" name="Rectangle 42"/>
            <p:cNvSpPr/>
            <p:nvPr/>
          </p:nvSpPr>
          <p:spPr>
            <a:xfrm>
              <a:off x="-1" y="4410076"/>
              <a:ext cx="2516715" cy="1754326"/>
            </a:xfrm>
            <a:prstGeom prst="rect">
              <a:avLst/>
            </a:prstGeom>
          </p:spPr>
          <p:txBody>
            <a:bodyPr wrap="none" lIns="448212" tIns="448212" rIns="448212" bIns="448212">
              <a:spAutoFit/>
            </a:bodyPr>
            <a:lstStyle/>
            <a:p>
              <a:pPr defTabSz="1218365" fontAlgn="base">
                <a:lnSpc>
                  <a:spcPct val="90000"/>
                </a:lnSpc>
                <a:spcBef>
                  <a:spcPct val="0"/>
                </a:spcBef>
                <a:spcAft>
                  <a:spcPct val="0"/>
                </a:spcAft>
              </a:pPr>
              <a:r>
                <a:rPr lang="en-US" sz="3921" kern="0">
                  <a:gradFill>
                    <a:gsLst>
                      <a:gs pos="92593">
                        <a:srgbClr val="FFFFFF"/>
                      </a:gs>
                      <a:gs pos="65741">
                        <a:srgbClr val="FFFFFF"/>
                      </a:gs>
                    </a:gsLst>
                    <a:lin ang="5400000" scaled="1"/>
                  </a:gradFill>
                  <a:latin typeface="Segoe UI Light"/>
                  <a:ea typeface="Segoe UI" pitchFamily="34" charset="0"/>
                  <a:cs typeface="Segoe UI" pitchFamily="34" charset="0"/>
                </a:rPr>
                <a:t>Top 10</a:t>
              </a:r>
            </a:p>
            <a:p>
              <a:pPr defTabSz="1218365" fontAlgn="base">
                <a:lnSpc>
                  <a:spcPct val="90000"/>
                </a:lnSpc>
                <a:spcBef>
                  <a:spcPct val="0"/>
                </a:spcBef>
                <a:spcAft>
                  <a:spcPct val="0"/>
                </a:spcAft>
              </a:pPr>
              <a:r>
                <a:rPr lang="en-US" sz="1961" kern="0">
                  <a:gradFill>
                    <a:gsLst>
                      <a:gs pos="92593">
                        <a:srgbClr val="FFFFFF"/>
                      </a:gs>
                      <a:gs pos="65741">
                        <a:srgbClr val="FFFFFF"/>
                      </a:gs>
                    </a:gsLst>
                    <a:lin ang="5400000" scaled="1"/>
                  </a:gradFill>
                  <a:latin typeface="Segoe UI"/>
                  <a:ea typeface="Segoe UI" pitchFamily="34" charset="0"/>
                  <a:cs typeface="Segoe UI" pitchFamily="34" charset="0"/>
                </a:rPr>
                <a:t>Language=C#</a:t>
              </a:r>
            </a:p>
          </p:txBody>
        </p:sp>
        <p:sp>
          <p:nvSpPr>
            <p:cNvPr id="47" name="Title 2"/>
            <p:cNvSpPr txBox="1">
              <a:spLocks/>
            </p:cNvSpPr>
            <p:nvPr/>
          </p:nvSpPr>
          <p:spPr>
            <a:xfrm>
              <a:off x="850484" y="6038511"/>
              <a:ext cx="2205535" cy="341632"/>
            </a:xfrm>
            <a:prstGeom prst="rect">
              <a:avLst/>
            </a:prstGeom>
          </p:spPr>
          <p:txBody>
            <a:bodyPr wrap="square" anchor="ctr" anchorCtr="0">
              <a:spAutoFit/>
            </a:bodyPr>
            <a:lstStyle>
              <a:defPPr>
                <a:defRPr lang="en-US"/>
              </a:defPPr>
              <a:lvl1pPr defTabSz="932597" fontAlgn="auto">
                <a:lnSpc>
                  <a:spcPct val="90000"/>
                </a:lnSpc>
                <a:spcBef>
                  <a:spcPts val="0"/>
                </a:spcBef>
                <a:spcAft>
                  <a:spcPts val="0"/>
                </a:spcAft>
                <a:defRPr sz="2000" kern="0">
                  <a:gradFill>
                    <a:gsLst>
                      <a:gs pos="74074">
                        <a:schemeClr val="tx1"/>
                      </a:gs>
                      <a:gs pos="65741">
                        <a:schemeClr val="tx1"/>
                      </a:gs>
                    </a:gsLst>
                    <a:lin ang="5400000" scaled="1"/>
                  </a:gradFill>
                  <a:latin typeface="Segoe UI Semibold" panose="020B0702040204020203" pitchFamily="34" charset="0"/>
                  <a:cs typeface="Segoe UI Semibold" panose="020B0702040204020203" pitchFamily="34" charset="0"/>
                </a:defRPr>
              </a:lvl1pPr>
            </a:lstStyle>
            <a:p>
              <a:pPr defTabSz="914225"/>
              <a:r>
                <a:rPr lang="en-US" sz="1765">
                  <a:gradFill>
                    <a:gsLst>
                      <a:gs pos="74074">
                        <a:srgbClr val="FFFFFF"/>
                      </a:gs>
                      <a:gs pos="65741">
                        <a:srgbClr val="FFFFFF"/>
                      </a:gs>
                    </a:gsLst>
                    <a:lin ang="5400000" scaled="1"/>
                  </a:gradFill>
                  <a:ea typeface="ＭＳ Ｐゴシック" charset="0"/>
                  <a:sym typeface="Wingdings" panose="05000000000000000000" pitchFamily="2" charset="2"/>
                </a:rPr>
                <a:t>GitHub</a:t>
              </a:r>
            </a:p>
          </p:txBody>
        </p:sp>
        <p:pic>
          <p:nvPicPr>
            <p:cNvPr id="2050" name="Picture 2" descr="https://cdn4.iconfinder.com/data/icons/iconsimple-logotypes/512/github-25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900" y="6019035"/>
              <a:ext cx="380584" cy="38058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53345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700" fill="hold"/>
                                        <p:tgtEl>
                                          <p:spTgt spid="46"/>
                                        </p:tgtEl>
                                        <p:attrNameLst>
                                          <p:attrName>ppt_x</p:attrName>
                                        </p:attrNameLst>
                                      </p:cBhvr>
                                      <p:tavLst>
                                        <p:tav tm="0">
                                          <p:val>
                                            <p:strVal val="0-#ppt_w/2"/>
                                          </p:val>
                                        </p:tav>
                                        <p:tav tm="100000">
                                          <p:val>
                                            <p:strVal val="#ppt_x"/>
                                          </p:val>
                                        </p:tav>
                                      </p:tavLst>
                                    </p:anim>
                                    <p:anim calcmode="lin" valueType="num">
                                      <p:cBhvr additive="base">
                                        <p:cTn id="8" dur="700" fill="hold"/>
                                        <p:tgtEl>
                                          <p:spTgt spid="46"/>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40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600"/>
                                        <p:tgtEl>
                                          <p:spTgt spid="10"/>
                                        </p:tgtEl>
                                      </p:cBhvr>
                                    </p:animEffect>
                                  </p:childTnLst>
                                </p:cTn>
                              </p:par>
                              <p:par>
                                <p:cTn id="12" presetID="10" presetClass="entr" presetSubtype="0" fill="hold"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par>
                                <p:cTn id="15" presetID="63" presetClass="path" presetSubtype="0" decel="100000" fill="hold" nodeType="withEffect">
                                  <p:stCondLst>
                                    <p:cond delay="500"/>
                                  </p:stCondLst>
                                  <p:childTnLst>
                                    <p:animMotion origin="layout" path="M 2.5E-6 4.44444E-6 L 0.025 4.44444E-6 " pathEditMode="relative" rAng="0" ptsTypes="AA">
                                      <p:cBhvr>
                                        <p:cTn id="16" dur="800" spd="-100000" fill="hold"/>
                                        <p:tgtEl>
                                          <p:spTgt spid="14"/>
                                        </p:tgtEl>
                                        <p:attrNameLst>
                                          <p:attrName>ppt_x</p:attrName>
                                          <p:attrName>ppt_y</p:attrName>
                                        </p:attrNameLst>
                                      </p:cBhvr>
                                      <p:rCtr x="1250" y="0"/>
                                    </p:animMotion>
                                  </p:childTnLst>
                                </p:cTn>
                              </p:par>
                              <p:par>
                                <p:cTn id="17" presetID="22" presetClass="entr" presetSubtype="1" fill="hold" nodeType="withEffect">
                                  <p:stCondLst>
                                    <p:cond delay="500"/>
                                  </p:stCondLst>
                                  <p:childTnLst>
                                    <p:set>
                                      <p:cBhvr>
                                        <p:cTn id="18" dur="1" fill="hold">
                                          <p:stCondLst>
                                            <p:cond delay="0"/>
                                          </p:stCondLst>
                                        </p:cTn>
                                        <p:tgtEl>
                                          <p:spTgt spid="54"/>
                                        </p:tgtEl>
                                        <p:attrNameLst>
                                          <p:attrName>style.visibility</p:attrName>
                                        </p:attrNameLst>
                                      </p:cBhvr>
                                      <p:to>
                                        <p:strVal val="visible"/>
                                      </p:to>
                                    </p:set>
                                    <p:animEffect transition="in" filter="wipe(up)">
                                      <p:cBhvr>
                                        <p:cTn id="19" dur="600"/>
                                        <p:tgtEl>
                                          <p:spTgt spid="54"/>
                                        </p:tgtEl>
                                      </p:cBhvr>
                                    </p:animEffect>
                                  </p:childTnLst>
                                </p:cTn>
                              </p:par>
                              <p:par>
                                <p:cTn id="20" presetID="10" presetClass="entr" presetSubtype="0" fill="hold" nodeType="withEffect">
                                  <p:stCondLst>
                                    <p:cond delay="60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63" presetClass="path" presetSubtype="0" decel="100000" fill="hold" nodeType="withEffect">
                                  <p:stCondLst>
                                    <p:cond delay="600"/>
                                  </p:stCondLst>
                                  <p:childTnLst>
                                    <p:animMotion origin="layout" path="M 4.58333E-6 1.85185E-6 L 0.025 1.85185E-6 " pathEditMode="relative" rAng="0" ptsTypes="AA">
                                      <p:cBhvr>
                                        <p:cTn id="24" dur="800" spd="-100000" fill="hold"/>
                                        <p:tgtEl>
                                          <p:spTgt spid="22"/>
                                        </p:tgtEl>
                                        <p:attrNameLst>
                                          <p:attrName>ppt_x</p:attrName>
                                          <p:attrName>ppt_y</p:attrName>
                                        </p:attrNameLst>
                                      </p:cBhvr>
                                      <p:rCtr x="1250" y="0"/>
                                    </p:animMotion>
                                  </p:childTnLst>
                                </p:cTn>
                              </p:par>
                              <p:par>
                                <p:cTn id="25" presetID="22" presetClass="entr" presetSubtype="8" fill="hold" nodeType="withEffect">
                                  <p:stCondLst>
                                    <p:cond delay="600"/>
                                  </p:stCondLst>
                                  <p:childTnLst>
                                    <p:set>
                                      <p:cBhvr>
                                        <p:cTn id="26" dur="1" fill="hold">
                                          <p:stCondLst>
                                            <p:cond delay="0"/>
                                          </p:stCondLst>
                                        </p:cTn>
                                        <p:tgtEl>
                                          <p:spTgt spid="56"/>
                                        </p:tgtEl>
                                        <p:attrNameLst>
                                          <p:attrName>style.visibility</p:attrName>
                                        </p:attrNameLst>
                                      </p:cBhvr>
                                      <p:to>
                                        <p:strVal val="visible"/>
                                      </p:to>
                                    </p:set>
                                    <p:animEffect transition="in" filter="wipe(left)">
                                      <p:cBhvr>
                                        <p:cTn id="27" dur="800"/>
                                        <p:tgtEl>
                                          <p:spTgt spid="56"/>
                                        </p:tgtEl>
                                      </p:cBhvr>
                                    </p:animEffect>
                                  </p:childTnLst>
                                </p:cTn>
                              </p:par>
                              <p:par>
                                <p:cTn id="28" presetID="10" presetClass="entr" presetSubtype="0" fill="hold" nodeType="withEffect">
                                  <p:stCondLst>
                                    <p:cond delay="70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63" presetClass="path" presetSubtype="0" decel="100000" fill="hold" nodeType="withEffect">
                                  <p:stCondLst>
                                    <p:cond delay="700"/>
                                  </p:stCondLst>
                                  <p:childTnLst>
                                    <p:animMotion origin="layout" path="M -2.91667E-6 -2.59259E-6 L 0.025 -2.59259E-6 " pathEditMode="relative" rAng="0" ptsTypes="AA">
                                      <p:cBhvr>
                                        <p:cTn id="32" dur="800" spd="-100000" fill="hold"/>
                                        <p:tgtEl>
                                          <p:spTgt spid="21"/>
                                        </p:tgtEl>
                                        <p:attrNameLst>
                                          <p:attrName>ppt_x</p:attrName>
                                          <p:attrName>ppt_y</p:attrName>
                                        </p:attrNameLst>
                                      </p:cBhvr>
                                      <p:rCtr x="1250" y="0"/>
                                    </p:animMotion>
                                  </p:childTnLst>
                                </p:cTn>
                              </p:par>
                              <p:par>
                                <p:cTn id="33" presetID="10" presetClass="entr" presetSubtype="0" fill="hold" nodeType="withEffect">
                                  <p:stCondLst>
                                    <p:cond delay="80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500"/>
                                        <p:tgtEl>
                                          <p:spTgt spid="20"/>
                                        </p:tgtEl>
                                      </p:cBhvr>
                                    </p:animEffect>
                                  </p:childTnLst>
                                </p:cTn>
                              </p:par>
                              <p:par>
                                <p:cTn id="36" presetID="63" presetClass="path" presetSubtype="0" decel="100000" fill="hold" nodeType="withEffect">
                                  <p:stCondLst>
                                    <p:cond delay="800"/>
                                  </p:stCondLst>
                                  <p:childTnLst>
                                    <p:animMotion origin="layout" path="M 8.33333E-7 -7.40741E-7 L 0.025 -7.40741E-7 " pathEditMode="relative" rAng="0" ptsTypes="AA">
                                      <p:cBhvr>
                                        <p:cTn id="37" dur="800" spd="-100000" fill="hold"/>
                                        <p:tgtEl>
                                          <p:spTgt spid="20"/>
                                        </p:tgtEl>
                                        <p:attrNameLst>
                                          <p:attrName>ppt_x</p:attrName>
                                          <p:attrName>ppt_y</p:attrName>
                                        </p:attrNameLst>
                                      </p:cBhvr>
                                      <p:rCtr x="125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79C7F9A-BA4B-43D4-ACD7-3E816E4440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95" y="-8997"/>
            <a:ext cx="13224095" cy="6858000"/>
          </a:xfrm>
          <a:prstGeom prst="rect">
            <a:avLst/>
          </a:prstGeom>
        </p:spPr>
      </p:pic>
      <p:sp>
        <p:nvSpPr>
          <p:cNvPr id="2" name="Rectangle 1">
            <a:extLst>
              <a:ext uri="{FF2B5EF4-FFF2-40B4-BE49-F238E27FC236}">
                <a16:creationId xmlns:a16="http://schemas.microsoft.com/office/drawing/2014/main" id="{BCA952B1-BC8C-4925-A8B5-F71E0B912A75}"/>
              </a:ext>
            </a:extLst>
          </p:cNvPr>
          <p:cNvSpPr/>
          <p:nvPr/>
        </p:nvSpPr>
        <p:spPr bwMode="auto">
          <a:xfrm>
            <a:off x="-397625" y="-15587"/>
            <a:ext cx="12749645" cy="6889173"/>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Calibri"/>
              <a:ea typeface="Segoe UI" pitchFamily="34" charset="0"/>
              <a:cs typeface="Segoe UI" pitchFamily="34" charset="0"/>
            </a:endParaRPr>
          </a:p>
        </p:txBody>
      </p:sp>
      <p:sp>
        <p:nvSpPr>
          <p:cNvPr id="10" name="Title 1">
            <a:extLst>
              <a:ext uri="{FF2B5EF4-FFF2-40B4-BE49-F238E27FC236}">
                <a16:creationId xmlns:a16="http://schemas.microsoft.com/office/drawing/2014/main" id="{2432402B-E46A-4217-B21B-E752953985C2}"/>
              </a:ext>
            </a:extLst>
          </p:cNvPr>
          <p:cNvSpPr txBox="1">
            <a:spLocks/>
          </p:cNvSpPr>
          <p:nvPr/>
        </p:nvSpPr>
        <p:spPr>
          <a:xfrm>
            <a:off x="269241" y="475312"/>
            <a:ext cx="11655840" cy="89953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100" normalizeH="0" baseline="0" noProof="0">
                <a:ln w="3175">
                  <a:noFill/>
                </a:ln>
                <a:gradFill>
                  <a:gsLst>
                    <a:gs pos="1250">
                      <a:srgbClr val="101128"/>
                    </a:gs>
                    <a:gs pos="100000">
                      <a:srgbClr val="101128"/>
                    </a:gs>
                  </a:gsLst>
                  <a:lin ang="5400000" scaled="0"/>
                </a:gradFill>
                <a:effectLst/>
                <a:uLnTx/>
                <a:uFillTx/>
                <a:latin typeface="Segoe UI Light"/>
                <a:ea typeface="+mn-ea"/>
                <a:cs typeface="Segoe UI Light" panose="020B0502040204020203" pitchFamily="34" charset="0"/>
              </a:rPr>
              <a:t>.NET Open Source Success</a:t>
            </a:r>
          </a:p>
        </p:txBody>
      </p:sp>
      <p:sp>
        <p:nvSpPr>
          <p:cNvPr id="11" name="TextBox 10">
            <a:extLst>
              <a:ext uri="{FF2B5EF4-FFF2-40B4-BE49-F238E27FC236}">
                <a16:creationId xmlns:a16="http://schemas.microsoft.com/office/drawing/2014/main" id="{4663C908-315D-49AD-B743-BCD53B2033A3}"/>
              </a:ext>
            </a:extLst>
          </p:cNvPr>
          <p:cNvSpPr txBox="1"/>
          <p:nvPr/>
        </p:nvSpPr>
        <p:spPr>
          <a:xfrm>
            <a:off x="6196433" y="1489937"/>
            <a:ext cx="5963985" cy="832755"/>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“Samsung is embracing .NET because it is a completely open source project.” </a:t>
            </a:r>
            <a:r>
              <a:rPr kumimoji="0" lang="en-US" sz="1600" b="0" i="0" u="none" strike="noStrike" kern="1200" cap="none" spc="0" normalizeH="0" baseline="0" noProof="0">
                <a:ln>
                  <a:noFill/>
                </a:ln>
                <a:solidFill>
                  <a:srgbClr val="101128"/>
                </a:solidFill>
                <a:effectLst/>
                <a:uLnTx/>
                <a:uFillTx/>
                <a:latin typeface="Segoe UI"/>
                <a:ea typeface="+mn-ea"/>
                <a:cs typeface="+mn-cs"/>
              </a:rPr>
              <a:t>— Samsung</a:t>
            </a:r>
            <a:endParaRPr kumimoji="0" lang="en-US" sz="1961" b="0" i="0" u="none" strike="noStrike" kern="1200" cap="none" spc="0" normalizeH="0" baseline="0" noProof="0">
              <a:ln>
                <a:noFill/>
              </a:ln>
              <a:solidFill>
                <a:srgbClr val="101128"/>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E7D49F66-ACA9-4042-9FC7-697CA3841D77}"/>
              </a:ext>
            </a:extLst>
          </p:cNvPr>
          <p:cNvSpPr txBox="1"/>
          <p:nvPr/>
        </p:nvSpPr>
        <p:spPr>
          <a:xfrm>
            <a:off x="6196433" y="2475993"/>
            <a:ext cx="5963985" cy="1375852"/>
          </a:xfrm>
          <a:prstGeom prst="rect">
            <a:avLst/>
          </a:prstGeom>
          <a:noFill/>
        </p:spPr>
        <p:txBody>
          <a:bodyPr wrap="square" lIns="179285" tIns="143428" rIns="179285" bIns="143428" rtlCol="0">
            <a:spAutoFit/>
          </a:bodyPr>
          <a:lstStyle/>
          <a:p>
            <a:pPr marL="112048" marR="0" lvl="0" indent="-112048" algn="l" defTabSz="914400" rtl="0" eaLnBrk="1" fontAlgn="auto" latinLnBrk="0" hangingPunct="1">
              <a:lnSpc>
                <a:spcPct val="90000"/>
              </a:lnSpc>
              <a:spcBef>
                <a:spcPts val="0"/>
              </a:spcBef>
              <a:spcAft>
                <a:spcPts val="0"/>
              </a:spcAft>
              <a:buClrTx/>
              <a:buSzTx/>
              <a:buFontTx/>
              <a:buNone/>
              <a:tabLst/>
              <a:defRPr/>
            </a:pPr>
            <a:r>
              <a:rPr kumimoji="0" lang="en-US" sz="1961" b="0" i="0" u="none" strike="noStrike" kern="1200" cap="none" spc="0" normalizeH="0" baseline="0" noProof="0">
                <a:ln>
                  <a:noFill/>
                </a:ln>
                <a:solidFill>
                  <a:srgbClr val="101128"/>
                </a:solidFill>
                <a:effectLst/>
                <a:uLnTx/>
                <a:uFillTx/>
                <a:latin typeface="Segoe UI"/>
                <a:ea typeface="+mn-ea"/>
                <a:cs typeface="+mn-cs"/>
              </a:rPr>
              <a:t>".NET is open source; that allows us to contribute back to it if we have any performance issues which Microsoft review and together we make a better product.“ </a:t>
            </a:r>
            <a:r>
              <a:rPr kumimoji="0" lang="en-US" sz="1568" b="0" i="0" u="none" strike="noStrike" kern="1200" cap="none" spc="0" normalizeH="0" baseline="0" noProof="0">
                <a:ln>
                  <a:noFill/>
                </a:ln>
                <a:solidFill>
                  <a:srgbClr val="101128"/>
                </a:solidFill>
                <a:effectLst/>
                <a:uLnTx/>
                <a:uFillTx/>
                <a:latin typeface="Segoe UI"/>
                <a:ea typeface="+mn-ea"/>
                <a:cs typeface="+mn-cs"/>
              </a:rPr>
              <a:t>— </a:t>
            </a:r>
            <a:r>
              <a:rPr kumimoji="0" lang="en-US" sz="1568" b="0" i="0" u="none" strike="noStrike" kern="1200" cap="none" spc="0" normalizeH="0" baseline="0" noProof="0" err="1">
                <a:ln>
                  <a:noFill/>
                </a:ln>
                <a:solidFill>
                  <a:srgbClr val="101128"/>
                </a:solidFill>
                <a:effectLst/>
                <a:uLnTx/>
                <a:uFillTx/>
                <a:latin typeface="Segoe UI"/>
                <a:ea typeface="+mn-ea"/>
                <a:cs typeface="+mn-cs"/>
              </a:rPr>
              <a:t>Illyriad</a:t>
            </a:r>
            <a:r>
              <a:rPr kumimoji="0" lang="en-US" sz="1568" b="0" i="0" u="none" strike="noStrike" kern="1200" cap="none" spc="0" normalizeH="0" baseline="0" noProof="0">
                <a:ln>
                  <a:noFill/>
                </a:ln>
                <a:solidFill>
                  <a:srgbClr val="101128"/>
                </a:solidFill>
                <a:effectLst/>
                <a:uLnTx/>
                <a:uFillTx/>
                <a:latin typeface="Segoe UI"/>
                <a:ea typeface="+mn-ea"/>
                <a:cs typeface="+mn-cs"/>
              </a:rPr>
              <a:t> Games</a:t>
            </a:r>
          </a:p>
        </p:txBody>
      </p:sp>
      <p:sp>
        <p:nvSpPr>
          <p:cNvPr id="14" name="TextBox 13">
            <a:extLst>
              <a:ext uri="{FF2B5EF4-FFF2-40B4-BE49-F238E27FC236}">
                <a16:creationId xmlns:a16="http://schemas.microsoft.com/office/drawing/2014/main" id="{0B51642F-C480-4FDF-B4BB-3CD171485259}"/>
              </a:ext>
            </a:extLst>
          </p:cNvPr>
          <p:cNvSpPr txBox="1"/>
          <p:nvPr/>
        </p:nvSpPr>
        <p:spPr>
          <a:xfrm>
            <a:off x="0" y="6060984"/>
            <a:ext cx="121920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01128"/>
                </a:solidFill>
                <a:effectLst/>
                <a:uLnTx/>
                <a:uFillTx/>
                <a:latin typeface="Calibri"/>
                <a:ea typeface="+mn-ea"/>
                <a:cs typeface="+mn-cs"/>
              </a:rPr>
              <a:t>61,000+ Community Contributions from 3700+ Companies outside Microsoft</a:t>
            </a:r>
          </a:p>
        </p:txBody>
      </p:sp>
      <p:graphicFrame>
        <p:nvGraphicFramePr>
          <p:cNvPr id="17" name="Chart 16">
            <a:extLst>
              <a:ext uri="{FF2B5EF4-FFF2-40B4-BE49-F238E27FC236}">
                <a16:creationId xmlns:a16="http://schemas.microsoft.com/office/drawing/2014/main" id="{E555C62B-14A8-4EF5-9B9D-31E0A281FA1C}"/>
              </a:ext>
            </a:extLst>
          </p:cNvPr>
          <p:cNvGraphicFramePr>
            <a:graphicFrameLocks/>
          </p:cNvGraphicFramePr>
          <p:nvPr>
            <p:extLst>
              <p:ext uri="{D42A27DB-BD31-4B8C-83A1-F6EECF244321}">
                <p14:modId xmlns:p14="http://schemas.microsoft.com/office/powerpoint/2010/main" val="467036701"/>
              </p:ext>
            </p:extLst>
          </p:nvPr>
        </p:nvGraphicFramePr>
        <p:xfrm>
          <a:off x="31582" y="1419065"/>
          <a:ext cx="6352758" cy="427196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99450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835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488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15EE5F-2227-49B2-9F5F-BD32CC7230B8}"/>
              </a:ext>
            </a:extLst>
          </p:cNvPr>
          <p:cNvPicPr>
            <a:picLocks noChangeAspect="1"/>
          </p:cNvPicPr>
          <p:nvPr/>
        </p:nvPicPr>
        <p:blipFill>
          <a:blip r:embed="rId3"/>
          <a:stretch>
            <a:fillRect/>
          </a:stretch>
        </p:blipFill>
        <p:spPr>
          <a:xfrm>
            <a:off x="2000250" y="681037"/>
            <a:ext cx="8191500" cy="5495925"/>
          </a:xfrm>
          <a:prstGeom prst="rect">
            <a:avLst/>
          </a:prstGeom>
        </p:spPr>
      </p:pic>
    </p:spTree>
    <p:extLst>
      <p:ext uri="{BB962C8B-B14F-4D97-AF65-F5344CB8AC3E}">
        <p14:creationId xmlns:p14="http://schemas.microsoft.com/office/powerpoint/2010/main" val="3157274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24B-0178-4893-8ECA-580A6062A134}"/>
              </a:ext>
            </a:extLst>
          </p:cNvPr>
          <p:cNvSpPr>
            <a:spLocks noGrp="1"/>
          </p:cNvSpPr>
          <p:nvPr>
            <p:ph type="title"/>
          </p:nvPr>
        </p:nvSpPr>
        <p:spPr/>
        <p:txBody>
          <a:bodyPr/>
          <a:lstStyle/>
          <a:p>
            <a:r>
              <a:rPr lang="en-US"/>
              <a:t>Under the Hood</a:t>
            </a:r>
          </a:p>
        </p:txBody>
      </p:sp>
    </p:spTree>
    <p:extLst>
      <p:ext uri="{BB962C8B-B14F-4D97-AF65-F5344CB8AC3E}">
        <p14:creationId xmlns:p14="http://schemas.microsoft.com/office/powerpoint/2010/main" val="205930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dirty="0"/>
              <a:t>Non-Xamarin Apps</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5"/>
            <a:ext cx="2113099" cy="2799472"/>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2799472"/>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5"/>
            <a:ext cx="2108631" cy="279947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455072" y="3625978"/>
            <a:ext cx="196092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Objective-C</a:t>
            </a:r>
          </a:p>
          <a:p>
            <a:pPr algn="ctr">
              <a:lnSpc>
                <a:spcPct val="90000"/>
              </a:lnSpc>
              <a:spcAft>
                <a:spcPts val="600"/>
              </a:spcAft>
            </a:pPr>
            <a:r>
              <a:rPr lang="en-US" sz="2400" dirty="0">
                <a:solidFill>
                  <a:schemeClr val="bg1"/>
                </a:solidFill>
              </a:rPr>
              <a:t>Swift</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043763" y="3625978"/>
            <a:ext cx="1153970"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Java</a:t>
            </a:r>
          </a:p>
          <a:p>
            <a:pPr algn="ctr">
              <a:lnSpc>
                <a:spcPct val="90000"/>
              </a:lnSpc>
              <a:spcAft>
                <a:spcPts val="600"/>
              </a:spcAft>
            </a:pPr>
            <a:r>
              <a:rPr lang="en-US" sz="2400" dirty="0">
                <a:solidFill>
                  <a:schemeClr val="bg1"/>
                </a:solidFill>
              </a:rPr>
              <a:t>Kotlin</a:t>
            </a:r>
          </a:p>
        </p:txBody>
      </p:sp>
      <p:sp>
        <p:nvSpPr>
          <p:cNvPr id="42" name="TextBox 41">
            <a:extLst>
              <a:ext uri="{FF2B5EF4-FFF2-40B4-BE49-F238E27FC236}">
                <a16:creationId xmlns:a16="http://schemas.microsoft.com/office/drawing/2014/main" id="{F6CE9FEC-3DB2-45F5-99F5-6A0A05D62C1A}"/>
              </a:ext>
            </a:extLst>
          </p:cNvPr>
          <p:cNvSpPr txBox="1"/>
          <p:nvPr/>
        </p:nvSpPr>
        <p:spPr>
          <a:xfrm>
            <a:off x="4834349" y="3421306"/>
            <a:ext cx="1938672"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C#</a:t>
            </a:r>
          </a:p>
          <a:p>
            <a:pPr algn="ctr">
              <a:lnSpc>
                <a:spcPct val="90000"/>
              </a:lnSpc>
              <a:spcAft>
                <a:spcPts val="600"/>
              </a:spcAft>
            </a:pPr>
            <a:r>
              <a:rPr lang="en-US" sz="2400" dirty="0">
                <a:solidFill>
                  <a:schemeClr val="bg1"/>
                </a:solidFill>
              </a:rPr>
              <a:t>F#</a:t>
            </a:r>
          </a:p>
          <a:p>
            <a:pPr algn="ctr">
              <a:lnSpc>
                <a:spcPct val="90000"/>
              </a:lnSpc>
              <a:spcAft>
                <a:spcPts val="600"/>
              </a:spcAft>
            </a:pPr>
            <a:r>
              <a:rPr lang="en-US" sz="2400" dirty="0">
                <a:solidFill>
                  <a:schemeClr val="bg1"/>
                </a:solidFill>
              </a:rPr>
              <a:t>Visual Basic</a:t>
            </a:r>
          </a:p>
        </p:txBody>
      </p:sp>
      <p:sp>
        <p:nvSpPr>
          <p:cNvPr id="49" name="TextBox 48">
            <a:extLst>
              <a:ext uri="{FF2B5EF4-FFF2-40B4-BE49-F238E27FC236}">
                <a16:creationId xmlns:a16="http://schemas.microsoft.com/office/drawing/2014/main" id="{60CA710C-CCCC-4B42-8E8B-B50BAA8020EF}"/>
              </a:ext>
            </a:extLst>
          </p:cNvPr>
          <p:cNvSpPr txBox="1"/>
          <p:nvPr/>
        </p:nvSpPr>
        <p:spPr>
          <a:xfrm>
            <a:off x="378982" y="5544317"/>
            <a:ext cx="210863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err="1"/>
              <a:t>Xcode</a:t>
            </a:r>
            <a:endParaRPr lang="en-US" dirty="0"/>
          </a:p>
        </p:txBody>
      </p:sp>
      <p:sp>
        <p:nvSpPr>
          <p:cNvPr id="50" name="TextBox 49">
            <a:extLst>
              <a:ext uri="{FF2B5EF4-FFF2-40B4-BE49-F238E27FC236}">
                <a16:creationId xmlns:a16="http://schemas.microsoft.com/office/drawing/2014/main" id="{6FE9ACE4-0583-4D60-A354-AAA23918EC50}"/>
              </a:ext>
            </a:extLst>
          </p:cNvPr>
          <p:cNvSpPr txBox="1"/>
          <p:nvPr/>
        </p:nvSpPr>
        <p:spPr>
          <a:xfrm>
            <a:off x="2566432" y="5544317"/>
            <a:ext cx="21086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Android Studio</a:t>
            </a:r>
          </a:p>
        </p:txBody>
      </p:sp>
      <p:sp>
        <p:nvSpPr>
          <p:cNvPr id="51" name="TextBox 50">
            <a:extLst>
              <a:ext uri="{FF2B5EF4-FFF2-40B4-BE49-F238E27FC236}">
                <a16:creationId xmlns:a16="http://schemas.microsoft.com/office/drawing/2014/main" id="{3D257943-B01D-4857-AC62-D4AE02060298}"/>
              </a:ext>
            </a:extLst>
          </p:cNvPr>
          <p:cNvSpPr txBox="1"/>
          <p:nvPr/>
        </p:nvSpPr>
        <p:spPr>
          <a:xfrm>
            <a:off x="4744858" y="5544317"/>
            <a:ext cx="2117654"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Visual Studio</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68911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a:xfrm>
            <a:off x="269240" y="289512"/>
            <a:ext cx="9737110" cy="740494"/>
          </a:xfrm>
        </p:spPr>
        <p:txBody>
          <a:bodyPr/>
          <a:lstStyle/>
          <a:p>
            <a:r>
              <a:rPr lang="en-US"/>
              <a:t>Native API Access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3074" name="Picture 2" descr="Image result for google play services icon">
            <a:extLst>
              <a:ext uri="{FF2B5EF4-FFF2-40B4-BE49-F238E27FC236}">
                <a16:creationId xmlns:a16="http://schemas.microsoft.com/office/drawing/2014/main" id="{7C4BB8DD-25C0-4412-838E-061391663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835" y="1643158"/>
            <a:ext cx="1373673" cy="13736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touch id">
            <a:extLst>
              <a:ext uri="{FF2B5EF4-FFF2-40B4-BE49-F238E27FC236}">
                <a16:creationId xmlns:a16="http://schemas.microsoft.com/office/drawing/2014/main" id="{FB01E345-BCBE-4141-BC27-AA7884953C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66472" y="1860450"/>
            <a:ext cx="939089" cy="93908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developer.apple.com/assets/elements/icons/sirikit/sirikit-64x64.png">
            <a:extLst>
              <a:ext uri="{FF2B5EF4-FFF2-40B4-BE49-F238E27FC236}">
                <a16:creationId xmlns:a16="http://schemas.microsoft.com/office/drawing/2014/main" id="{66E191B4-E8E0-41C2-9EDA-55EDF60429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3275" y="3468005"/>
            <a:ext cx="973516" cy="97351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developer.apple.com/assets/elements/icons/core-ml/core-ml-64x64.png">
            <a:extLst>
              <a:ext uri="{FF2B5EF4-FFF2-40B4-BE49-F238E27FC236}">
                <a16:creationId xmlns:a16="http://schemas.microsoft.com/office/drawing/2014/main" id="{021CFFFC-E308-4B7B-AD44-7AE95B70D1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6472"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developer.apple.com/assets/elements/icons/arkit/arkit-64x64.png">
            <a:extLst>
              <a:ext uri="{FF2B5EF4-FFF2-40B4-BE49-F238E27FC236}">
                <a16:creationId xmlns:a16="http://schemas.microsoft.com/office/drawing/2014/main" id="{3FC86C70-4D82-456F-8735-26AD6B2FAD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62303" y="5132336"/>
            <a:ext cx="1092788" cy="1092788"/>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https://developer.apple.com/assets/elements/icons/chiclet-notifications/chiclet-notifications-64x64.png">
            <a:extLst>
              <a:ext uri="{FF2B5EF4-FFF2-40B4-BE49-F238E27FC236}">
                <a16:creationId xmlns:a16="http://schemas.microsoft.com/office/drawing/2014/main" id="{E6693E05-4E43-4846-9244-D775E835634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9027"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https://developer.apple.com/assets/elements/icons/camera/camera-64x64.png">
            <a:extLst>
              <a:ext uri="{FF2B5EF4-FFF2-40B4-BE49-F238E27FC236}">
                <a16:creationId xmlns:a16="http://schemas.microsoft.com/office/drawing/2014/main" id="{C0C89C5F-FF5C-414C-9595-9DBD88D2F69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069" y="5221530"/>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https://web.archive.org/web/20170708231931im_/https:/developer.apple.com/assets/elements/icons/musickit/musickit-64x64.png">
            <a:extLst>
              <a:ext uri="{FF2B5EF4-FFF2-40B4-BE49-F238E27FC236}">
                <a16:creationId xmlns:a16="http://schemas.microsoft.com/office/drawing/2014/main" id="{FCA1600A-D2A5-4319-87C5-2E4FD8E06C4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42305" y="1769309"/>
            <a:ext cx="1121371" cy="1121371"/>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https://web.archive.org/web/20170709004654im_/https:/developer.apple.com/assets/elements/icons/files/files-64x64.png">
            <a:extLst>
              <a:ext uri="{FF2B5EF4-FFF2-40B4-BE49-F238E27FC236}">
                <a16:creationId xmlns:a16="http://schemas.microsoft.com/office/drawing/2014/main" id="{D08714A1-5276-4B8D-A1B3-C5B4E40AC1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40"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https://web.archive.org/web/20170708235618im_/https:/developer.apple.com/assets/elements/icons/messages-chat/messages-64x64.png">
            <a:extLst>
              <a:ext uri="{FF2B5EF4-FFF2-40B4-BE49-F238E27FC236}">
                <a16:creationId xmlns:a16="http://schemas.microsoft.com/office/drawing/2014/main" id="{B8F7CF2A-CEF1-44DC-B01B-EEA83BC0D89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97626" y="3497563"/>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88BA8FAC-AE20-423E-A9B9-D6F1251BF784}"/>
              </a:ext>
            </a:extLst>
          </p:cNvPr>
          <p:cNvPicPr>
            <a:picLocks noChangeAspect="1"/>
          </p:cNvPicPr>
          <p:nvPr/>
        </p:nvPicPr>
        <p:blipFill>
          <a:blip r:embed="rId13"/>
          <a:stretch>
            <a:fillRect/>
          </a:stretch>
        </p:blipFill>
        <p:spPr>
          <a:xfrm>
            <a:off x="9353689" y="3399149"/>
            <a:ext cx="1108614" cy="1111229"/>
          </a:xfrm>
          <a:prstGeom prst="rect">
            <a:avLst/>
          </a:prstGeom>
        </p:spPr>
      </p:pic>
      <p:pic>
        <p:nvPicPr>
          <p:cNvPr id="23" name="Picture 22">
            <a:extLst>
              <a:ext uri="{FF2B5EF4-FFF2-40B4-BE49-F238E27FC236}">
                <a16:creationId xmlns:a16="http://schemas.microsoft.com/office/drawing/2014/main" id="{9D399F1A-EE13-4BC0-A7C2-6C5EE2FA1F8A}"/>
              </a:ext>
            </a:extLst>
          </p:cNvPr>
          <p:cNvPicPr>
            <a:picLocks noChangeAspect="1"/>
          </p:cNvPicPr>
          <p:nvPr/>
        </p:nvPicPr>
        <p:blipFill>
          <a:blip r:embed="rId14"/>
          <a:stretch>
            <a:fillRect/>
          </a:stretch>
        </p:blipFill>
        <p:spPr>
          <a:xfrm>
            <a:off x="2977514" y="5343869"/>
            <a:ext cx="1868468" cy="669722"/>
          </a:xfrm>
          <a:prstGeom prst="rect">
            <a:avLst/>
          </a:prstGeom>
        </p:spPr>
      </p:pic>
      <p:pic>
        <p:nvPicPr>
          <p:cNvPr id="24" name="Picture 23">
            <a:extLst>
              <a:ext uri="{FF2B5EF4-FFF2-40B4-BE49-F238E27FC236}">
                <a16:creationId xmlns:a16="http://schemas.microsoft.com/office/drawing/2014/main" id="{F5E4D9EB-BF52-4106-89E5-E59D4780618D}"/>
              </a:ext>
            </a:extLst>
          </p:cNvPr>
          <p:cNvPicPr>
            <a:picLocks noChangeAspect="1"/>
          </p:cNvPicPr>
          <p:nvPr/>
        </p:nvPicPr>
        <p:blipFill>
          <a:blip r:embed="rId15"/>
          <a:stretch>
            <a:fillRect/>
          </a:stretch>
        </p:blipFill>
        <p:spPr>
          <a:xfrm>
            <a:off x="727468" y="1812209"/>
            <a:ext cx="1035570" cy="1035570"/>
          </a:xfrm>
          <a:prstGeom prst="rect">
            <a:avLst/>
          </a:prstGeom>
        </p:spPr>
      </p:pic>
    </p:spTree>
    <p:extLst>
      <p:ext uri="{BB962C8B-B14F-4D97-AF65-F5344CB8AC3E}">
        <p14:creationId xmlns:p14="http://schemas.microsoft.com/office/powerpoint/2010/main" val="3124295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086"/>
                                        </p:tgtEl>
                                        <p:attrNameLst>
                                          <p:attrName>style.visibility</p:attrName>
                                        </p:attrNameLst>
                                      </p:cBhvr>
                                      <p:to>
                                        <p:strVal val="visible"/>
                                      </p:to>
                                    </p:set>
                                    <p:animEffect transition="in" filter="fade">
                                      <p:cBhvr>
                                        <p:cTn id="11" dur="500"/>
                                        <p:tgtEl>
                                          <p:spTgt spid="308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96"/>
                                        </p:tgtEl>
                                        <p:attrNameLst>
                                          <p:attrName>style.visibility</p:attrName>
                                        </p:attrNameLst>
                                      </p:cBhvr>
                                      <p:to>
                                        <p:strVal val="visible"/>
                                      </p:to>
                                    </p:set>
                                    <p:animEffect transition="in" filter="fade">
                                      <p:cBhvr>
                                        <p:cTn id="15" dur="500"/>
                                        <p:tgtEl>
                                          <p:spTgt spid="309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500"/>
                                        <p:tgtEl>
                                          <p:spTgt spid="3074"/>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078"/>
                                        </p:tgtEl>
                                        <p:attrNameLst>
                                          <p:attrName>style.visibility</p:attrName>
                                        </p:attrNameLst>
                                      </p:cBhvr>
                                      <p:to>
                                        <p:strVal val="visible"/>
                                      </p:to>
                                    </p:set>
                                    <p:animEffect transition="in" filter="fade">
                                      <p:cBhvr>
                                        <p:cTn id="27" dur="500"/>
                                        <p:tgtEl>
                                          <p:spTgt spid="3078"/>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3090"/>
                                        </p:tgtEl>
                                        <p:attrNameLst>
                                          <p:attrName>style.visibility</p:attrName>
                                        </p:attrNameLst>
                                      </p:cBhvr>
                                      <p:to>
                                        <p:strVal val="visible"/>
                                      </p:to>
                                    </p:set>
                                    <p:animEffect transition="in" filter="fade">
                                      <p:cBhvr>
                                        <p:cTn id="31" dur="500"/>
                                        <p:tgtEl>
                                          <p:spTgt spid="309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3084"/>
                                        </p:tgtEl>
                                        <p:attrNameLst>
                                          <p:attrName>style.visibility</p:attrName>
                                        </p:attrNameLst>
                                      </p:cBhvr>
                                      <p:to>
                                        <p:strVal val="visible"/>
                                      </p:to>
                                    </p:set>
                                    <p:animEffect transition="in" filter="fade">
                                      <p:cBhvr>
                                        <p:cTn id="35" dur="500"/>
                                        <p:tgtEl>
                                          <p:spTgt spid="3084"/>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3092"/>
                                        </p:tgtEl>
                                        <p:attrNameLst>
                                          <p:attrName>style.visibility</p:attrName>
                                        </p:attrNameLst>
                                      </p:cBhvr>
                                      <p:to>
                                        <p:strVal val="visible"/>
                                      </p:to>
                                    </p:set>
                                    <p:animEffect transition="in" filter="fade">
                                      <p:cBhvr>
                                        <p:cTn id="39" dur="500"/>
                                        <p:tgtEl>
                                          <p:spTgt spid="3092"/>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3076"/>
                                        </p:tgtEl>
                                        <p:attrNameLst>
                                          <p:attrName>style.visibility</p:attrName>
                                        </p:attrNameLst>
                                      </p:cBhvr>
                                      <p:to>
                                        <p:strVal val="visible"/>
                                      </p:to>
                                    </p:set>
                                    <p:animEffect transition="in" filter="fade">
                                      <p:cBhvr>
                                        <p:cTn id="43" dur="500"/>
                                        <p:tgtEl>
                                          <p:spTgt spid="307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3080"/>
                                        </p:tgtEl>
                                        <p:attrNameLst>
                                          <p:attrName>style.visibility</p:attrName>
                                        </p:attrNameLst>
                                      </p:cBhvr>
                                      <p:to>
                                        <p:strVal val="visible"/>
                                      </p:to>
                                    </p:set>
                                    <p:animEffect transition="in" filter="fade">
                                      <p:cBhvr>
                                        <p:cTn id="47" dur="500"/>
                                        <p:tgtEl>
                                          <p:spTgt spid="3080"/>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3082"/>
                                        </p:tgtEl>
                                        <p:attrNameLst>
                                          <p:attrName>style.visibility</p:attrName>
                                        </p:attrNameLst>
                                      </p:cBhvr>
                                      <p:to>
                                        <p:strVal val="visible"/>
                                      </p:to>
                                    </p:set>
                                    <p:animEffect transition="in" filter="fade">
                                      <p:cBhvr>
                                        <p:cTn id="55" dur="500"/>
                                        <p:tgtEl>
                                          <p:spTgt spid="3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a:t>
            </a:r>
          </a:p>
        </p:txBody>
      </p:sp>
    </p:spTree>
    <p:extLst>
      <p:ext uri="{BB962C8B-B14F-4D97-AF65-F5344CB8AC3E}">
        <p14:creationId xmlns:p14="http://schemas.microsoft.com/office/powerpoint/2010/main" val="1376478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7" y="516034"/>
            <a:ext cx="8064707" cy="553841"/>
          </a:xfrm>
        </p:spPr>
        <p:txBody>
          <a:bodyPr/>
          <a:lstStyle/>
          <a:p>
            <a:pPr algn="ctr"/>
            <a:r>
              <a:rPr lang="en-US" sz="7842">
                <a:solidFill>
                  <a:schemeClr val="bg1"/>
                </a:solidFill>
              </a:rPr>
              <a:t>Xamarin.Essentials</a:t>
            </a: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B76277B-5B8E-429E-92EF-4CF3E4BBED17}"/>
              </a:ext>
            </a:extLst>
          </p:cNvPr>
          <p:cNvGrpSpPr/>
          <p:nvPr/>
        </p:nvGrpSpPr>
        <p:grpSpPr>
          <a:xfrm>
            <a:off x="2920868" y="3496364"/>
            <a:ext cx="6483528" cy="706284"/>
            <a:chOff x="2898621" y="3496364"/>
            <a:chExt cx="6483528" cy="706284"/>
          </a:xfrm>
        </p:grpSpPr>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009343" y="3544210"/>
              <a:ext cx="42977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grpSp>
      <p:sp>
        <p:nvSpPr>
          <p:cNvPr id="9" name="Title 8"/>
          <p:cNvSpPr>
            <a:spLocks noGrp="1"/>
          </p:cNvSpPr>
          <p:nvPr>
            <p:ph type="title"/>
          </p:nvPr>
        </p:nvSpPr>
        <p:spPr/>
        <p:txBody>
          <a:bodyPr/>
          <a:lstStyle/>
          <a:p>
            <a:r>
              <a:rPr lang="en-US"/>
              <a:t>Xamarin.Essentials: Cross-Platform Native APIs</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921182" y="3508012"/>
            <a:ext cx="6482900" cy="1418113"/>
            <a:chOff x="2892372" y="3279586"/>
            <a:chExt cx="6410140"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997657" y="3393620"/>
              <a:ext cx="6225740"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4" name="Group 3">
            <a:extLst>
              <a:ext uri="{FF2B5EF4-FFF2-40B4-BE49-F238E27FC236}">
                <a16:creationId xmlns:a16="http://schemas.microsoft.com/office/drawing/2014/main" id="{4C18D65F-D8A0-48AC-987D-917131BC46A9}"/>
              </a:ext>
            </a:extLst>
          </p:cNvPr>
          <p:cNvGrpSpPr/>
          <p:nvPr/>
        </p:nvGrpSpPr>
        <p:grpSpPr>
          <a:xfrm>
            <a:off x="2920868" y="1922022"/>
            <a:ext cx="6483529" cy="1574342"/>
            <a:chOff x="2898621" y="1922022"/>
            <a:chExt cx="6483529" cy="157434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4.81481E-6 L 1.25E-6 0.11088 " pathEditMode="relative" rAng="0" ptsTypes="AA">
                                      <p:cBhvr>
                                        <p:cTn id="6" dur="2000" fill="hold"/>
                                        <p:tgtEl>
                                          <p:spTgt spid="24"/>
                                        </p:tgtEl>
                                        <p:attrNameLst>
                                          <p:attrName>ppt_x</p:attrName>
                                          <p:attrName>ppt_y</p:attrName>
                                        </p:attrNameLst>
                                      </p:cBhvr>
                                      <p:rCtr x="0" y="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What is Xamarin.Forms?</a:t>
            </a:r>
          </a:p>
        </p:txBody>
      </p:sp>
    </p:spTree>
    <p:extLst>
      <p:ext uri="{BB962C8B-B14F-4D97-AF65-F5344CB8AC3E}">
        <p14:creationId xmlns:p14="http://schemas.microsoft.com/office/powerpoint/2010/main" val="40446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859339"/>
            <a:ext cx="10922000" cy="2954655"/>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mobile UI framework</a:t>
            </a:r>
          </a:p>
          <a:p>
            <a:pPr algn="ctr"/>
            <a:r>
              <a:rPr lang="en-US" sz="3600" dirty="0">
                <a:solidFill>
                  <a:srgbClr val="512BD4"/>
                </a:solidFill>
                <a:latin typeface="+mj-lt"/>
                <a:ea typeface="Segoe UI Symbol" panose="020B0502040204020203" pitchFamily="34" charset="0"/>
              </a:rPr>
              <a:t>from Microsoft for building</a:t>
            </a:r>
          </a:p>
          <a:p>
            <a:pPr algn="ctr"/>
            <a:r>
              <a:rPr lang="en-US" sz="4800" b="1" dirty="0">
                <a:solidFill>
                  <a:srgbClr val="512BD4"/>
                </a:solidFill>
                <a:latin typeface="+mj-lt"/>
                <a:ea typeface="Segoe UI Symbol" panose="020B0502040204020203" pitchFamily="34" charset="0"/>
              </a:rPr>
              <a:t>iOS, Android, &amp; Windows apps </a:t>
            </a:r>
            <a:r>
              <a:rPr lang="en-US" sz="3600" dirty="0">
                <a:solidFill>
                  <a:srgbClr val="512BD4"/>
                </a:solidFill>
                <a:latin typeface="+mj-lt"/>
                <a:ea typeface="Segoe UI Symbol" panose="020B0502040204020203" pitchFamily="34" charset="0"/>
              </a:rPr>
              <a:t>with .NET </a:t>
            </a:r>
          </a:p>
          <a:p>
            <a:pPr algn="ctr"/>
            <a:r>
              <a:rPr lang="en-US" sz="3600" dirty="0">
                <a:solidFill>
                  <a:srgbClr val="512BD4"/>
                </a:solidFill>
                <a:latin typeface="+mj-lt"/>
                <a:ea typeface="Segoe UI Symbol" panose="020B0502040204020203" pitchFamily="34" charset="0"/>
              </a:rPr>
              <a:t>from a </a:t>
            </a:r>
            <a:r>
              <a:rPr lang="en-US" sz="4800" b="1" dirty="0">
                <a:solidFill>
                  <a:srgbClr val="512BD4"/>
                </a:solidFill>
                <a:latin typeface="+mj-lt"/>
                <a:ea typeface="Segoe UI Symbol" panose="020B0502040204020203" pitchFamily="34" charset="0"/>
              </a:rPr>
              <a:t>single shared codebase</a:t>
            </a:r>
            <a:r>
              <a:rPr lang="en-US" sz="3600" dirty="0">
                <a:solidFill>
                  <a:srgbClr val="512BD4"/>
                </a:solidFill>
                <a:latin typeface="+mj-lt"/>
                <a:ea typeface="Segoe UI Symbol" panose="020B0502040204020203" pitchFamily="34" charset="0"/>
              </a:rPr>
              <a:t>. </a:t>
            </a:r>
          </a:p>
        </p:txBody>
      </p:sp>
    </p:spTree>
    <p:extLst>
      <p:ext uri="{BB962C8B-B14F-4D97-AF65-F5344CB8AC3E}">
        <p14:creationId xmlns:p14="http://schemas.microsoft.com/office/powerpoint/2010/main" val="2010541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2DB7F2-C4D5-4AA5-8CC3-456D71A033B2}"/>
              </a:ext>
            </a:extLst>
          </p:cNvPr>
          <p:cNvGrpSpPr/>
          <p:nvPr/>
        </p:nvGrpSpPr>
        <p:grpSpPr>
          <a:xfrm>
            <a:off x="2928381" y="3468906"/>
            <a:ext cx="6483528" cy="706284"/>
            <a:chOff x="2876296" y="3468906"/>
            <a:chExt cx="6483528" cy="706284"/>
          </a:xfrm>
        </p:grpSpPr>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635923"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Xamarin.Forms</a:t>
              </a:r>
              <a:r>
                <a:rPr lang="en-US" sz="2400" dirty="0">
                  <a:solidFill>
                    <a:schemeClr val="bg1"/>
                  </a:solidFill>
                </a:rPr>
                <a:t> - UI</a:t>
              </a:r>
            </a:p>
          </p:txBody>
        </p:sp>
      </p:grpSp>
      <p:sp>
        <p:nvSpPr>
          <p:cNvPr id="9" name="Title 8"/>
          <p:cNvSpPr>
            <a:spLocks noGrp="1"/>
          </p:cNvSpPr>
          <p:nvPr>
            <p:ph type="title"/>
          </p:nvPr>
        </p:nvSpPr>
        <p:spPr>
          <a:xfrm>
            <a:off x="538477" y="286381"/>
            <a:ext cx="11653523" cy="927940"/>
          </a:xfrm>
        </p:spPr>
        <p:txBody>
          <a:bodyPr/>
          <a:lstStyle/>
          <a:p>
            <a:r>
              <a:rPr lang="en-US"/>
              <a:t>Xamarin.Forms: Cross-Platform Native UI</a:t>
            </a:r>
          </a:p>
        </p:txBody>
      </p:sp>
      <p:grpSp>
        <p:nvGrpSpPr>
          <p:cNvPr id="6" name="Group 5">
            <a:extLst>
              <a:ext uri="{FF2B5EF4-FFF2-40B4-BE49-F238E27FC236}">
                <a16:creationId xmlns:a16="http://schemas.microsoft.com/office/drawing/2014/main" id="{DA6E6D82-F0BD-493D-A011-285D95A37634}"/>
              </a:ext>
            </a:extLst>
          </p:cNvPr>
          <p:cNvGrpSpPr/>
          <p:nvPr/>
        </p:nvGrpSpPr>
        <p:grpSpPr>
          <a:xfrm>
            <a:off x="2928381" y="1906568"/>
            <a:ext cx="6483529" cy="1574342"/>
            <a:chOff x="2876296" y="1906568"/>
            <a:chExt cx="6483529" cy="157434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grpSp>
        <p:nvGrpSpPr>
          <p:cNvPr id="4" name="Group 3">
            <a:extLst>
              <a:ext uri="{FF2B5EF4-FFF2-40B4-BE49-F238E27FC236}">
                <a16:creationId xmlns:a16="http://schemas.microsoft.com/office/drawing/2014/main" id="{1132423C-5731-4CC2-8176-164660271A1B}"/>
              </a:ext>
            </a:extLst>
          </p:cNvPr>
          <p:cNvGrpSpPr/>
          <p:nvPr/>
        </p:nvGrpSpPr>
        <p:grpSpPr>
          <a:xfrm>
            <a:off x="2909361" y="3480910"/>
            <a:ext cx="6521569" cy="2176307"/>
            <a:chOff x="2878864" y="3480910"/>
            <a:chExt cx="6521569"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78864" y="4239104"/>
              <a:ext cx="6521569" cy="1418113"/>
              <a:chOff x="2889833"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908950"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89833"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97884"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3990791" y="3518093"/>
              <a:ext cx="42977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algn="ctr"/>
            <a:r>
              <a:rPr lang="en-US" sz="3600">
                <a:solidFill>
                  <a:srgbClr val="512BD4"/>
                </a:solidFill>
                <a:latin typeface="+mj-lt"/>
                <a:ea typeface="Segoe UI Symbol" panose="020B0502040204020203" pitchFamily="34" charset="0"/>
              </a:rPr>
              <a:t>On </a:t>
            </a:r>
            <a:r>
              <a:rPr lang="en-US" sz="5400" b="1">
                <a:solidFill>
                  <a:srgbClr val="512BD4"/>
                </a:solidFill>
                <a:latin typeface="+mj-lt"/>
                <a:ea typeface="Segoe UI Symbol" panose="020B0502040204020203" pitchFamily="34" charset="0"/>
              </a:rPr>
              <a:t>average</a:t>
            </a:r>
            <a:r>
              <a:rPr lang="en-US" sz="3600">
                <a:solidFill>
                  <a:srgbClr val="512BD4"/>
                </a:solidFill>
                <a:latin typeface="+mj-lt"/>
                <a:ea typeface="Segoe UI Symbol" panose="020B0502040204020203" pitchFamily="34" charset="0"/>
              </a:rPr>
              <a:t> Xamarin developers share </a:t>
            </a:r>
          </a:p>
          <a:p>
            <a:pPr algn="ctr"/>
            <a:r>
              <a:rPr lang="en-US" sz="5400" b="1">
                <a:solidFill>
                  <a:srgbClr val="512BD4"/>
                </a:solidFill>
                <a:latin typeface="+mj-lt"/>
                <a:ea typeface="Segoe UI Symbol" panose="020B0502040204020203" pitchFamily="34" charset="0"/>
              </a:rPr>
              <a:t>80% of code</a:t>
            </a:r>
            <a:endParaRPr lang="en-US" sz="3600" b="1">
              <a:solidFill>
                <a:srgbClr val="512BD4"/>
              </a:solidFill>
              <a:latin typeface="+mj-lt"/>
              <a:ea typeface="Segoe UI Symbol" panose="020B0502040204020203" pitchFamily="34" charset="0"/>
            </a:endParaRPr>
          </a:p>
          <a:p>
            <a:pPr algn="ctr"/>
            <a:r>
              <a:rPr lang="en-US" sz="3600">
                <a:solidFill>
                  <a:srgbClr val="512BD4"/>
                </a:solidFill>
                <a:latin typeface="Segoe UI Light"/>
                <a:ea typeface="Segoe UI Symbol" panose="020B0502040204020203" pitchFamily="34" charset="0"/>
              </a:rPr>
              <a:t>across </a:t>
            </a:r>
            <a:r>
              <a:rPr lang="en-US" sz="5400" b="1">
                <a:solidFill>
                  <a:srgbClr val="512BD4"/>
                </a:solidFill>
                <a:latin typeface="+mj-lt"/>
                <a:ea typeface="Segoe UI Symbol" panose="020B0502040204020203" pitchFamily="34" charset="0"/>
              </a:rPr>
              <a:t>mobile apps.</a:t>
            </a:r>
            <a:endParaRPr lang="en-US" sz="3600">
              <a:solidFill>
                <a:srgbClr val="512BD4"/>
              </a:solidFill>
              <a:latin typeface="+mj-lt"/>
              <a:ea typeface="Segoe UI Symbol" panose="020B0502040204020203" pitchFamily="34" charset="0"/>
            </a:endParaRPr>
          </a:p>
        </p:txBody>
      </p:sp>
    </p:spTree>
    <p:extLst>
      <p:ext uri="{BB962C8B-B14F-4D97-AF65-F5344CB8AC3E}">
        <p14:creationId xmlns:p14="http://schemas.microsoft.com/office/powerpoint/2010/main" val="3051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What’s included</a:t>
            </a:r>
          </a:p>
        </p:txBody>
      </p:sp>
      <p:sp>
        <p:nvSpPr>
          <p:cNvPr id="10" name="Text Placeholder 18"/>
          <p:cNvSpPr txBox="1">
            <a:spLocks/>
          </p:cNvSpPr>
          <p:nvPr/>
        </p:nvSpPr>
        <p:spPr>
          <a:xfrm>
            <a:off x="6878185" y="2383290"/>
            <a:ext cx="5545075" cy="3983334"/>
          </a:xfrm>
          <a:prstGeom prst="rect">
            <a:avLst/>
          </a:prstGeom>
        </p:spPr>
        <p:txBody>
          <a:bodyPr vert="horz" wrap="square" lIns="143428" tIns="89643" rIns="143428" bIns="89643" rtlCol="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None/>
              <a:tabLst/>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40+ Pages, layouts, and controls</a:t>
            </a:r>
          </a:p>
          <a:p>
            <a:pPr marL="0" indent="0" defTabSz="457200">
              <a:lnSpc>
                <a:spcPct val="100000"/>
              </a:lnSpc>
              <a:spcBef>
                <a:spcPts val="500"/>
              </a:spcBef>
            </a:pPr>
            <a:r>
              <a:rPr lang="en-US" sz="2550">
                <a:solidFill>
                  <a:srgbClr val="505050"/>
                </a:solidFill>
                <a:latin typeface="Segoe UI" charset="0"/>
                <a:ea typeface="Segoe UI" charset="0"/>
                <a:cs typeface="Segoe UI" charset="0"/>
                <a:sym typeface="Segoe UI"/>
              </a:rPr>
              <a:t>    (Build from C# or XAML)</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Two-way data binding</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Navigation</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Visual State Manager</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Animation API</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Dependency Service</a:t>
            </a:r>
          </a:p>
          <a:p>
            <a:pPr marL="0" indent="0" defTabSz="457200">
              <a:lnSpc>
                <a:spcPct val="100000"/>
              </a:lnSpc>
              <a:spcBef>
                <a:spcPts val="500"/>
              </a:spcBef>
            </a:pPr>
            <a:r>
              <a:rPr lang="en-US" sz="2550">
                <a:solidFill>
                  <a:srgbClr val="3BB7A8"/>
                </a:solidFill>
                <a:latin typeface="Segoe UI" charset="0"/>
                <a:ea typeface="Segoe UI" charset="0"/>
                <a:cs typeface="Segoe UI" charset="0"/>
                <a:sym typeface="Segoe UI"/>
              </a:rPr>
              <a:t>✓</a:t>
            </a:r>
            <a:r>
              <a:rPr lang="en-US" sz="2550">
                <a:solidFill>
                  <a:srgbClr val="505050"/>
                </a:solidFill>
                <a:latin typeface="Segoe UI" charset="0"/>
                <a:ea typeface="Segoe UI" charset="0"/>
                <a:cs typeface="Segoe UI" charset="0"/>
                <a:sym typeface="Segoe UI"/>
              </a:rPr>
              <a:t>  Messaging Center</a:t>
            </a:r>
          </a:p>
        </p:txBody>
      </p:sp>
      <p:sp>
        <p:nvSpPr>
          <p:cNvPr id="21" name="Rectangle 20">
            <a:extLst>
              <a:ext uri="{FF2B5EF4-FFF2-40B4-BE49-F238E27FC236}">
                <a16:creationId xmlns:a16="http://schemas.microsoft.com/office/drawing/2014/main" id="{678B4BA0-DE63-4477-BA83-D624B098D8ED}"/>
              </a:ext>
            </a:extLst>
          </p:cNvPr>
          <p:cNvSpPr/>
          <p:nvPr/>
        </p:nvSpPr>
        <p:spPr bwMode="auto">
          <a:xfrm>
            <a:off x="281686" y="29734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2CCA0A65-3A7B-47EE-9396-13A06EDB9D41}"/>
              </a:ext>
            </a:extLst>
          </p:cNvPr>
          <p:cNvSpPr/>
          <p:nvPr/>
        </p:nvSpPr>
        <p:spPr bwMode="auto">
          <a:xfrm>
            <a:off x="4647561" y="29734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1DD0AE9-5D05-4426-AF91-448B8D77738A}"/>
              </a:ext>
            </a:extLst>
          </p:cNvPr>
          <p:cNvSpPr/>
          <p:nvPr/>
        </p:nvSpPr>
        <p:spPr bwMode="auto">
          <a:xfrm>
            <a:off x="2469136" y="29734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4" name="Group 23">
            <a:extLst>
              <a:ext uri="{FF2B5EF4-FFF2-40B4-BE49-F238E27FC236}">
                <a16:creationId xmlns:a16="http://schemas.microsoft.com/office/drawing/2014/main" id="{5D46614D-CB2F-4F1A-88FE-CE33326DCE7C}"/>
              </a:ext>
            </a:extLst>
          </p:cNvPr>
          <p:cNvGrpSpPr/>
          <p:nvPr/>
        </p:nvGrpSpPr>
        <p:grpSpPr>
          <a:xfrm>
            <a:off x="281593" y="5114331"/>
            <a:ext cx="6521569" cy="1418113"/>
            <a:chOff x="2892372" y="3279586"/>
            <a:chExt cx="6448375" cy="1705020"/>
          </a:xfrm>
        </p:grpSpPr>
        <p:sp>
          <p:nvSpPr>
            <p:cNvPr id="25" name="Rectangle 24">
              <a:extLst>
                <a:ext uri="{FF2B5EF4-FFF2-40B4-BE49-F238E27FC236}">
                  <a16:creationId xmlns:a16="http://schemas.microsoft.com/office/drawing/2014/main" id="{BA228A91-9FB0-4E99-9CB0-834061E47473}"/>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7BA0A04B-65F4-4817-A9CB-8558A50CDFBF}"/>
                </a:ext>
              </a:extLst>
            </p:cNvPr>
            <p:cNvSpPr txBox="1"/>
            <p:nvPr/>
          </p:nvSpPr>
          <p:spPr>
            <a:xfrm>
              <a:off x="2892372" y="3393620"/>
              <a:ext cx="6448375"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p>
          </p:txBody>
        </p:sp>
      </p:grpSp>
      <p:grpSp>
        <p:nvGrpSpPr>
          <p:cNvPr id="27" name="Group 26">
            <a:extLst>
              <a:ext uri="{FF2B5EF4-FFF2-40B4-BE49-F238E27FC236}">
                <a16:creationId xmlns:a16="http://schemas.microsoft.com/office/drawing/2014/main" id="{6A818040-1948-49DC-97EC-123F39499B76}"/>
              </a:ext>
            </a:extLst>
          </p:cNvPr>
          <p:cNvGrpSpPr/>
          <p:nvPr/>
        </p:nvGrpSpPr>
        <p:grpSpPr>
          <a:xfrm>
            <a:off x="3148718" y="2054112"/>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F1CBAC72-0D19-42C0-B363-B5962C08C7C5}"/>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88DEA2CA-9D82-4A15-BD2D-7953EB20DE1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547B35A7-9E36-4C7C-82A1-0A88A3C510B1}"/>
              </a:ext>
            </a:extLst>
          </p:cNvPr>
          <p:cNvGrpSpPr/>
          <p:nvPr/>
        </p:nvGrpSpPr>
        <p:grpSpPr>
          <a:xfrm>
            <a:off x="940064" y="2042421"/>
            <a:ext cx="787322" cy="787322"/>
            <a:chOff x="3567813" y="1467990"/>
            <a:chExt cx="787322" cy="787322"/>
          </a:xfrm>
        </p:grpSpPr>
        <p:sp>
          <p:nvSpPr>
            <p:cNvPr id="31" name="Oval 30">
              <a:extLst>
                <a:ext uri="{FF2B5EF4-FFF2-40B4-BE49-F238E27FC236}">
                  <a16:creationId xmlns:a16="http://schemas.microsoft.com/office/drawing/2014/main" id="{FEF1BE70-007A-47B1-8D26-9A400FDC83A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C2C5E4A5-2CE4-47FA-95BA-4F8F3ED9604D}"/>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AFB75EB0-01E4-4FA3-8B30-D1370C5B080B}"/>
              </a:ext>
            </a:extLst>
          </p:cNvPr>
          <p:cNvSpPr txBox="1"/>
          <p:nvPr/>
        </p:nvSpPr>
        <p:spPr>
          <a:xfrm>
            <a:off x="5312727" y="20657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4362B876-EA5F-48FA-82CB-92BE9CC5C97A}"/>
              </a:ext>
            </a:extLst>
          </p:cNvPr>
          <p:cNvSpPr txBox="1"/>
          <p:nvPr/>
        </p:nvSpPr>
        <p:spPr>
          <a:xfrm>
            <a:off x="986157"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C84AAC4A-35B6-49B1-BCCC-52116825EB60}"/>
              </a:ext>
            </a:extLst>
          </p:cNvPr>
          <p:cNvSpPr txBox="1"/>
          <p:nvPr/>
        </p:nvSpPr>
        <p:spPr>
          <a:xfrm>
            <a:off x="3194811" y="29768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2A239344-44DB-435A-B1D9-8A4BE5E67CC8}"/>
              </a:ext>
            </a:extLst>
          </p:cNvPr>
          <p:cNvSpPr txBox="1"/>
          <p:nvPr/>
        </p:nvSpPr>
        <p:spPr>
          <a:xfrm>
            <a:off x="5378446" y="29888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7" name="Rectangle 36">
            <a:extLst>
              <a:ext uri="{FF2B5EF4-FFF2-40B4-BE49-F238E27FC236}">
                <a16:creationId xmlns:a16="http://schemas.microsoft.com/office/drawing/2014/main" id="{3C04757D-883A-4FC0-893E-F97614509DFF}"/>
              </a:ext>
            </a:extLst>
          </p:cNvPr>
          <p:cNvSpPr/>
          <p:nvPr/>
        </p:nvSpPr>
        <p:spPr bwMode="auto">
          <a:xfrm>
            <a:off x="281593" y="4368837"/>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25948585-0E11-4D73-8F6C-AA631059297C}"/>
              </a:ext>
            </a:extLst>
          </p:cNvPr>
          <p:cNvSpPr txBox="1"/>
          <p:nvPr/>
        </p:nvSpPr>
        <p:spPr>
          <a:xfrm>
            <a:off x="1516590" y="4408047"/>
            <a:ext cx="40135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sp>
        <p:nvSpPr>
          <p:cNvPr id="40" name="Rectangle 39">
            <a:extLst>
              <a:ext uri="{FF2B5EF4-FFF2-40B4-BE49-F238E27FC236}">
                <a16:creationId xmlns:a16="http://schemas.microsoft.com/office/drawing/2014/main" id="{698A193D-EF50-4CE6-9E88-5891643FBE76}"/>
              </a:ext>
            </a:extLst>
          </p:cNvPr>
          <p:cNvSpPr/>
          <p:nvPr/>
        </p:nvSpPr>
        <p:spPr bwMode="auto">
          <a:xfrm>
            <a:off x="281593" y="3606648"/>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150DC775-ECB6-4C4D-860A-0FD1EF804D8D}"/>
              </a:ext>
            </a:extLst>
          </p:cNvPr>
          <p:cNvSpPr txBox="1"/>
          <p:nvPr/>
        </p:nvSpPr>
        <p:spPr>
          <a:xfrm>
            <a:off x="2224004" y="3643831"/>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Xamarin.Forms - UI</a:t>
            </a:r>
          </a:p>
        </p:txBody>
      </p:sp>
    </p:spTree>
    <p:extLst>
      <p:ext uri="{BB962C8B-B14F-4D97-AF65-F5344CB8AC3E}">
        <p14:creationId xmlns:p14="http://schemas.microsoft.com/office/powerpoint/2010/main" val="3426605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grpSp>
        <p:nvGrpSpPr>
          <p:cNvPr id="2" name="Group 1"/>
          <p:cNvGrpSpPr/>
          <p:nvPr/>
        </p:nvGrpSpPr>
        <p:grpSpPr>
          <a:xfrm>
            <a:off x="883900" y="2735739"/>
            <a:ext cx="10015159" cy="2905862"/>
            <a:chOff x="388937" y="2881510"/>
            <a:chExt cx="11658598" cy="3382700"/>
          </a:xfrm>
        </p:grpSpPr>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8937" y="2881510"/>
              <a:ext cx="11620500" cy="18841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27038" y="4380110"/>
              <a:ext cx="11620497" cy="1884100"/>
            </a:xfrm>
            <a:prstGeom prst="rect">
              <a:avLst/>
            </a:prstGeom>
          </p:spPr>
        </p:pic>
      </p:grpSp>
      <p:sp>
        <p:nvSpPr>
          <p:cNvPr id="7" name="Rectangle 6"/>
          <p:cNvSpPr/>
          <p:nvPr/>
        </p:nvSpPr>
        <p:spPr>
          <a:xfrm>
            <a:off x="0" y="0"/>
            <a:ext cx="12192000" cy="1563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12750"/>
            <a:endParaRPr lang="en-US" sz="2250" b="1" kern="0">
              <a:solidFill>
                <a:prstClr val="white"/>
              </a:solidFill>
              <a:latin typeface="Calibri" panose="020F0502020204030204"/>
              <a:sym typeface="Segoe UI"/>
            </a:endParaRPr>
          </a:p>
        </p:txBody>
      </p:sp>
      <p:sp>
        <p:nvSpPr>
          <p:cNvPr id="8" name="Title 1"/>
          <p:cNvSpPr txBox="1">
            <a:spLocks/>
          </p:cNvSpPr>
          <p:nvPr/>
        </p:nvSpPr>
        <p:spPr>
          <a:xfrm>
            <a:off x="554678" y="400681"/>
            <a:ext cx="10094273" cy="774046"/>
          </a:xfrm>
          <a:prstGeom prst="rect">
            <a:avLst/>
          </a:prstGeom>
        </p:spPr>
        <p:txBody>
          <a:bodyPr vert="horz" lIns="45720" tIns="22860" rIns="45720" bIns="22860" rtlCol="0" anchor="ctr">
            <a:normAutofit/>
          </a:bodyPr>
          <a:lstStyle>
            <a:lvl1pPr algn="l" defTabSz="914400" rtl="0" eaLnBrk="1" latinLnBrk="0" hangingPunct="1">
              <a:lnSpc>
                <a:spcPct val="90000"/>
              </a:lnSpc>
              <a:spcBef>
                <a:spcPct val="0"/>
              </a:spcBef>
              <a:buNone/>
              <a:defRPr sz="9600" b="0" i="0" kern="1200">
                <a:solidFill>
                  <a:schemeClr val="bg1"/>
                </a:solidFill>
                <a:latin typeface="Segoe UI Light" panose="020B0502040204020203" pitchFamily="34" charset="0"/>
                <a:ea typeface="Segoe UI" charset="0"/>
                <a:cs typeface="Segoe UI" charset="0"/>
              </a:defRPr>
            </a:lvl1pPr>
          </a:lstStyle>
          <a:p>
            <a:pPr defTabSz="457200"/>
            <a:r>
              <a:rPr lang="en-US" sz="4800">
                <a:solidFill>
                  <a:srgbClr val="44546A"/>
                </a:solidFill>
                <a:sym typeface="Segoe UI"/>
              </a:rPr>
              <a:t>Xamarin &amp; Xamarin.Forms ecosystem</a:t>
            </a:r>
          </a:p>
        </p:txBody>
      </p:sp>
    </p:spTree>
    <p:extLst>
      <p:ext uri="{BB962C8B-B14F-4D97-AF65-F5344CB8AC3E}">
        <p14:creationId xmlns:p14="http://schemas.microsoft.com/office/powerpoint/2010/main" val="4128562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2344D6-6B28-4E76-8BE0-6D2746F9492F}"/>
              </a:ext>
            </a:extLst>
          </p:cNvPr>
          <p:cNvSpPr/>
          <p:nvPr/>
        </p:nvSpPr>
        <p:spPr>
          <a:xfrm>
            <a:off x="6874218" y="4129564"/>
            <a:ext cx="3115637" cy="646331"/>
          </a:xfrm>
          <a:prstGeom prst="rect">
            <a:avLst/>
          </a:prstGeom>
        </p:spPr>
        <p:txBody>
          <a:bodyPr wrap="square">
            <a:spAutoFit/>
          </a:bodyPr>
          <a:lstStyle/>
          <a:p>
            <a:pPr lvl="0" algn="ctr"/>
            <a:r>
              <a:rPr lang="en-US" sz="3600">
                <a:solidFill>
                  <a:schemeClr val="tx1">
                    <a:lumMod val="65000"/>
                    <a:lumOff val="35000"/>
                  </a:schemeClr>
                </a:solidFill>
                <a:latin typeface="Segoe UI Light"/>
                <a:cs typeface="Segoe UI Light"/>
              </a:rPr>
              <a:t>Integrations</a:t>
            </a:r>
            <a:endParaRPr lang="en-US" sz="3600" kern="0">
              <a:solidFill>
                <a:schemeClr val="tx1">
                  <a:lumMod val="65000"/>
                  <a:lumOff val="35000"/>
                </a:schemeClr>
              </a:solidFill>
              <a:latin typeface="Segoe UI Light"/>
              <a:ea typeface="Segoe UI" pitchFamily="34" charset="0"/>
              <a:cs typeface="Segoe UI Light"/>
            </a:endParaRPr>
          </a:p>
        </p:txBody>
      </p:sp>
      <p:pic>
        <p:nvPicPr>
          <p:cNvPr id="7" name="Picture 6" descr="Hierarchy">
            <a:extLst>
              <a:ext uri="{FF2B5EF4-FFF2-40B4-BE49-F238E27FC236}">
                <a16:creationId xmlns:a16="http://schemas.microsoft.com/office/drawing/2014/main" id="{01888986-3F1F-43FA-BB49-AD1C5E8E8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871" y="1952064"/>
            <a:ext cx="2408333" cy="2408333"/>
          </a:xfrm>
          <a:prstGeom prst="rect">
            <a:avLst/>
          </a:prstGeom>
        </p:spPr>
      </p:pic>
    </p:spTree>
    <p:extLst>
      <p:ext uri="{BB962C8B-B14F-4D97-AF65-F5344CB8AC3E}">
        <p14:creationId xmlns:p14="http://schemas.microsoft.com/office/powerpoint/2010/main" val="3089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Libraries &amp; Tools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Image result for raygun.io logo">
            <a:extLst>
              <a:ext uri="{FF2B5EF4-FFF2-40B4-BE49-F238E27FC236}">
                <a16:creationId xmlns:a16="http://schemas.microsoft.com/office/drawing/2014/main" id="{D150499E-4024-4A39-A091-498D0A20220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4426" y="5844530"/>
            <a:ext cx="4823413"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nstabug logo">
            <a:extLst>
              <a:ext uri="{FF2B5EF4-FFF2-40B4-BE49-F238E27FC236}">
                <a16:creationId xmlns:a16="http://schemas.microsoft.com/office/drawing/2014/main" id="{6266C04A-ADDA-4857-B150-5B73E8793F4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0983"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ly-Logo@4x.png">
            <a:extLst>
              <a:ext uri="{FF2B5EF4-FFF2-40B4-BE49-F238E27FC236}">
                <a16:creationId xmlns:a16="http://schemas.microsoft.com/office/drawing/2014/main" id="{2CAB30DB-24F2-4729-B3A2-BC074F344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6545" y="2706804"/>
            <a:ext cx="1370987" cy="1370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qlite logo">
            <a:extLst>
              <a:ext uri="{FF2B5EF4-FFF2-40B4-BE49-F238E27FC236}">
                <a16:creationId xmlns:a16="http://schemas.microsoft.com/office/drawing/2014/main" id="{0F590241-FDE7-4997-9D9F-69646526E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218" y="1495930"/>
            <a:ext cx="2223542"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ia logo">
            <a:extLst>
              <a:ext uri="{FF2B5EF4-FFF2-40B4-BE49-F238E27FC236}">
                <a16:creationId xmlns:a16="http://schemas.microsoft.com/office/drawing/2014/main" id="{EFC06D1F-10D7-4F8C-B4E2-A852ED96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643" y="1537851"/>
            <a:ext cx="1758350" cy="970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elerik logo">
            <a:extLst>
              <a:ext uri="{FF2B5EF4-FFF2-40B4-BE49-F238E27FC236}">
                <a16:creationId xmlns:a16="http://schemas.microsoft.com/office/drawing/2014/main" id="{F71BF85D-7E64-494D-972B-E2FEC0E85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9682" y="1220333"/>
            <a:ext cx="1605058" cy="16050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ncfusion logo">
            <a:extLst>
              <a:ext uri="{FF2B5EF4-FFF2-40B4-BE49-F238E27FC236}">
                <a16:creationId xmlns:a16="http://schemas.microsoft.com/office/drawing/2014/main" id="{782C3AA3-265A-42AE-89D4-6F3E03976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3467" y="5548647"/>
            <a:ext cx="2923656" cy="15349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C4F991-95A8-4F42-A9AD-959CCE22C8BC}"/>
              </a:ext>
            </a:extLst>
          </p:cNvPr>
          <p:cNvPicPr>
            <a:picLocks noChangeAspect="1"/>
          </p:cNvPicPr>
          <p:nvPr/>
        </p:nvPicPr>
        <p:blipFill>
          <a:blip r:embed="rId10"/>
          <a:stretch>
            <a:fillRect/>
          </a:stretch>
        </p:blipFill>
        <p:spPr>
          <a:xfrm>
            <a:off x="5385537" y="2798566"/>
            <a:ext cx="2207130" cy="1187462"/>
          </a:xfrm>
          <a:prstGeom prst="rect">
            <a:avLst/>
          </a:prstGeom>
        </p:spPr>
      </p:pic>
      <p:grpSp>
        <p:nvGrpSpPr>
          <p:cNvPr id="4" name="Group 3">
            <a:extLst>
              <a:ext uri="{FF2B5EF4-FFF2-40B4-BE49-F238E27FC236}">
                <a16:creationId xmlns:a16="http://schemas.microsoft.com/office/drawing/2014/main" id="{13D1884A-6456-4FE1-AF48-3875C18A11F0}"/>
              </a:ext>
            </a:extLst>
          </p:cNvPr>
          <p:cNvGrpSpPr/>
          <p:nvPr/>
        </p:nvGrpSpPr>
        <p:grpSpPr>
          <a:xfrm>
            <a:off x="590736" y="1495930"/>
            <a:ext cx="2991087" cy="1053865"/>
            <a:chOff x="590736" y="1495930"/>
            <a:chExt cx="2991087" cy="1053865"/>
          </a:xfrm>
        </p:grpSpPr>
        <p:pic>
          <p:nvPicPr>
            <p:cNvPr id="11" name="Picture 22" descr="Related image">
              <a:extLst>
                <a:ext uri="{FF2B5EF4-FFF2-40B4-BE49-F238E27FC236}">
                  <a16:creationId xmlns:a16="http://schemas.microsoft.com/office/drawing/2014/main" id="{122F1DC7-BED9-4317-B741-FACABC298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36" y="1495930"/>
              <a:ext cx="1780501" cy="1053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059741-F8C8-4261-9DE8-BCB4AA877242}"/>
                </a:ext>
              </a:extLst>
            </p:cNvPr>
            <p:cNvSpPr txBox="1"/>
            <p:nvPr/>
          </p:nvSpPr>
          <p:spPr>
            <a:xfrm>
              <a:off x="2248829" y="1652154"/>
              <a:ext cx="1332994"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Cognitive</a:t>
              </a:r>
            </a:p>
            <a:p>
              <a:pPr>
                <a:lnSpc>
                  <a:spcPct val="90000"/>
                </a:lnSpc>
                <a:spcAft>
                  <a:spcPts val="600"/>
                </a:spcAft>
              </a:pPr>
              <a:r>
                <a:rPr lang="en-US">
                  <a:gradFill>
                    <a:gsLst>
                      <a:gs pos="2917">
                        <a:schemeClr val="tx1"/>
                      </a:gs>
                      <a:gs pos="30000">
                        <a:schemeClr val="tx1"/>
                      </a:gs>
                    </a:gsLst>
                    <a:lin ang="5400000" scaled="0"/>
                  </a:gradFill>
                </a:rPr>
                <a:t>Services</a:t>
              </a:r>
            </a:p>
          </p:txBody>
        </p:sp>
      </p:grpSp>
      <p:grpSp>
        <p:nvGrpSpPr>
          <p:cNvPr id="5" name="Group 4">
            <a:extLst>
              <a:ext uri="{FF2B5EF4-FFF2-40B4-BE49-F238E27FC236}">
                <a16:creationId xmlns:a16="http://schemas.microsoft.com/office/drawing/2014/main" id="{716B942A-2AE6-4BB1-8652-F6CFA591F239}"/>
              </a:ext>
            </a:extLst>
          </p:cNvPr>
          <p:cNvGrpSpPr/>
          <p:nvPr/>
        </p:nvGrpSpPr>
        <p:grpSpPr>
          <a:xfrm>
            <a:off x="1755019" y="2679386"/>
            <a:ext cx="3015241" cy="1370987"/>
            <a:chOff x="1755019" y="2679386"/>
            <a:chExt cx="3015241" cy="1370987"/>
          </a:xfrm>
        </p:grpSpPr>
        <p:pic>
          <p:nvPicPr>
            <p:cNvPr id="15" name="Picture 30" descr="Related image">
              <a:extLst>
                <a:ext uri="{FF2B5EF4-FFF2-40B4-BE49-F238E27FC236}">
                  <a16:creationId xmlns:a16="http://schemas.microsoft.com/office/drawing/2014/main" id="{F57E060D-E833-4EBE-8411-8872289F2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019" y="2679386"/>
              <a:ext cx="1370987" cy="13709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CA986F9-49D6-4A96-A1B2-C2D45A396ADD}"/>
                </a:ext>
              </a:extLst>
            </p:cNvPr>
            <p:cNvSpPr txBox="1"/>
            <p:nvPr/>
          </p:nvSpPr>
          <p:spPr>
            <a:xfrm>
              <a:off x="3001891" y="2954587"/>
              <a:ext cx="1768369"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Azure Active</a:t>
              </a:r>
            </a:p>
            <a:p>
              <a:pPr>
                <a:lnSpc>
                  <a:spcPct val="90000"/>
                </a:lnSpc>
                <a:spcAft>
                  <a:spcPts val="600"/>
                </a:spcAft>
              </a:pPr>
              <a:r>
                <a:rPr lang="en-US">
                  <a:gradFill>
                    <a:gsLst>
                      <a:gs pos="2917">
                        <a:schemeClr val="tx1"/>
                      </a:gs>
                      <a:gs pos="30000">
                        <a:schemeClr val="tx1"/>
                      </a:gs>
                    </a:gsLst>
                    <a:lin ang="5400000" scaled="0"/>
                  </a:gradFill>
                </a:rPr>
                <a:t>Directory B2C</a:t>
              </a:r>
            </a:p>
          </p:txBody>
        </p:sp>
      </p:grpSp>
      <p:grpSp>
        <p:nvGrpSpPr>
          <p:cNvPr id="6" name="Group 5">
            <a:extLst>
              <a:ext uri="{FF2B5EF4-FFF2-40B4-BE49-F238E27FC236}">
                <a16:creationId xmlns:a16="http://schemas.microsoft.com/office/drawing/2014/main" id="{F68D0515-7FE1-4CB5-88F2-96DD69410133}"/>
              </a:ext>
            </a:extLst>
          </p:cNvPr>
          <p:cNvGrpSpPr/>
          <p:nvPr/>
        </p:nvGrpSpPr>
        <p:grpSpPr>
          <a:xfrm>
            <a:off x="4056594" y="4346760"/>
            <a:ext cx="2604460" cy="1245739"/>
            <a:chOff x="4056594" y="4346760"/>
            <a:chExt cx="2604460" cy="1245739"/>
          </a:xfrm>
        </p:grpSpPr>
        <p:pic>
          <p:nvPicPr>
            <p:cNvPr id="16" name="Picture 32" descr="ZXing.Net.Mobile Logo">
              <a:extLst>
                <a:ext uri="{FF2B5EF4-FFF2-40B4-BE49-F238E27FC236}">
                  <a16:creationId xmlns:a16="http://schemas.microsoft.com/office/drawing/2014/main" id="{DD0BC24B-BA71-4ABE-8FAD-3C329EFA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94"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31307E-4170-4BC9-BDFC-330C1A82129E}"/>
                </a:ext>
              </a:extLst>
            </p:cNvPr>
            <p:cNvSpPr txBox="1"/>
            <p:nvPr/>
          </p:nvSpPr>
          <p:spPr>
            <a:xfrm>
              <a:off x="5361980" y="4371003"/>
              <a:ext cx="1299074" cy="1197251"/>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Zxing</a:t>
              </a:r>
              <a:endParaRPr lang="en-US">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Barcode </a:t>
              </a:r>
            </a:p>
            <a:p>
              <a:pPr>
                <a:lnSpc>
                  <a:spcPct val="90000"/>
                </a:lnSpc>
                <a:spcAft>
                  <a:spcPts val="600"/>
                </a:spcAft>
              </a:pPr>
              <a:r>
                <a:rPr lang="en-US">
                  <a:gradFill>
                    <a:gsLst>
                      <a:gs pos="2917">
                        <a:schemeClr val="tx1"/>
                      </a:gs>
                      <a:gs pos="30000">
                        <a:schemeClr val="tx1"/>
                      </a:gs>
                    </a:gsLst>
                    <a:lin ang="5400000" scaled="0"/>
                  </a:gradFill>
                </a:rPr>
                <a:t>Scanning</a:t>
              </a:r>
            </a:p>
          </p:txBody>
        </p:sp>
      </p:grpSp>
      <p:grpSp>
        <p:nvGrpSpPr>
          <p:cNvPr id="7" name="Group 6">
            <a:extLst>
              <a:ext uri="{FF2B5EF4-FFF2-40B4-BE49-F238E27FC236}">
                <a16:creationId xmlns:a16="http://schemas.microsoft.com/office/drawing/2014/main" id="{5739AB4C-4A3B-487E-8D0A-EDC6BE64F66D}"/>
              </a:ext>
            </a:extLst>
          </p:cNvPr>
          <p:cNvGrpSpPr/>
          <p:nvPr/>
        </p:nvGrpSpPr>
        <p:grpSpPr>
          <a:xfrm>
            <a:off x="7002205" y="4346760"/>
            <a:ext cx="2510227" cy="1245739"/>
            <a:chOff x="7002205" y="4346760"/>
            <a:chExt cx="2510227" cy="1245739"/>
          </a:xfrm>
        </p:grpSpPr>
        <p:pic>
          <p:nvPicPr>
            <p:cNvPr id="12" name="Picture 24" descr="Image result for akavache logo">
              <a:extLst>
                <a:ext uri="{FF2B5EF4-FFF2-40B4-BE49-F238E27FC236}">
                  <a16:creationId xmlns:a16="http://schemas.microsoft.com/office/drawing/2014/main" id="{9AF5656A-FBF3-47F2-8175-05332DE5D2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205"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756594-3AF1-4A3E-9C9B-4AC990B61DA1}"/>
                </a:ext>
              </a:extLst>
            </p:cNvPr>
            <p:cNvSpPr txBox="1"/>
            <p:nvPr/>
          </p:nvSpPr>
          <p:spPr>
            <a:xfrm>
              <a:off x="8180657" y="4649333"/>
              <a:ext cx="1331775"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Akavache</a:t>
              </a:r>
              <a:endParaRPr lang="en-US">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51D8CA03-D551-4885-802B-C22BBEDA66B0}"/>
              </a:ext>
            </a:extLst>
          </p:cNvPr>
          <p:cNvGrpSpPr/>
          <p:nvPr/>
        </p:nvGrpSpPr>
        <p:grpSpPr>
          <a:xfrm>
            <a:off x="9702897" y="4371003"/>
            <a:ext cx="2152563" cy="1245739"/>
            <a:chOff x="9702897" y="4371003"/>
            <a:chExt cx="2152563" cy="1245739"/>
          </a:xfrm>
        </p:grpSpPr>
        <p:pic>
          <p:nvPicPr>
            <p:cNvPr id="14" name="Picture 28" descr="Image result for gorilla player logo">
              <a:extLst>
                <a:ext uri="{FF2B5EF4-FFF2-40B4-BE49-F238E27FC236}">
                  <a16:creationId xmlns:a16="http://schemas.microsoft.com/office/drawing/2014/main" id="{A2C23CDA-59A7-4605-914F-F42295304E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2897" y="4371003"/>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58C0835-2E1E-4330-9368-B90113FE451E}"/>
                </a:ext>
              </a:extLst>
            </p:cNvPr>
            <p:cNvSpPr txBox="1"/>
            <p:nvPr/>
          </p:nvSpPr>
          <p:spPr>
            <a:xfrm>
              <a:off x="10827293" y="4635624"/>
              <a:ext cx="1028167"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Gorilla</a:t>
              </a:r>
            </a:p>
            <a:p>
              <a:pPr>
                <a:lnSpc>
                  <a:spcPct val="90000"/>
                </a:lnSpc>
                <a:spcAft>
                  <a:spcPts val="600"/>
                </a:spcAft>
              </a:pPr>
              <a:r>
                <a:rPr lang="en-US">
                  <a:gradFill>
                    <a:gsLst>
                      <a:gs pos="2917">
                        <a:schemeClr val="tx1"/>
                      </a:gs>
                      <a:gs pos="30000">
                        <a:schemeClr val="tx1"/>
                      </a:gs>
                    </a:gsLst>
                    <a:lin ang="5400000" scaled="0"/>
                  </a:gradFill>
                </a:rPr>
                <a:t>Player</a:t>
              </a:r>
            </a:p>
          </p:txBody>
        </p:sp>
      </p:grpSp>
      <p:grpSp>
        <p:nvGrpSpPr>
          <p:cNvPr id="9" name="Group 8">
            <a:extLst>
              <a:ext uri="{FF2B5EF4-FFF2-40B4-BE49-F238E27FC236}">
                <a16:creationId xmlns:a16="http://schemas.microsoft.com/office/drawing/2014/main" id="{62A0F310-3DF8-45FD-AC60-A66D57ACF0D6}"/>
              </a:ext>
            </a:extLst>
          </p:cNvPr>
          <p:cNvGrpSpPr/>
          <p:nvPr/>
        </p:nvGrpSpPr>
        <p:grpSpPr>
          <a:xfrm>
            <a:off x="4980198" y="5560483"/>
            <a:ext cx="2312961" cy="1388316"/>
            <a:chOff x="4980198" y="5560483"/>
            <a:chExt cx="2312961" cy="1388316"/>
          </a:xfrm>
        </p:grpSpPr>
        <p:pic>
          <p:nvPicPr>
            <p:cNvPr id="1056" name="Picture 32" descr="Image result for zeplin xamarin">
              <a:extLst>
                <a:ext uri="{FF2B5EF4-FFF2-40B4-BE49-F238E27FC236}">
                  <a16:creationId xmlns:a16="http://schemas.microsoft.com/office/drawing/2014/main" id="{254997BD-9CB3-48E9-9712-1ABF0D5A988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980198" y="5560483"/>
              <a:ext cx="1388316" cy="13883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996C1-04B1-48C7-A83D-7AE9D90BDDEF}"/>
                </a:ext>
              </a:extLst>
            </p:cNvPr>
            <p:cNvSpPr txBox="1"/>
            <p:nvPr/>
          </p:nvSpPr>
          <p:spPr>
            <a:xfrm>
              <a:off x="6293846" y="6010389"/>
              <a:ext cx="999313"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Zeplin</a:t>
              </a:r>
              <a:endParaRPr lang="en-US">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260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500"/>
                                        <p:tgtEl>
                                          <p:spTgt spid="10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500"/>
                                        <p:tgtEl>
                                          <p:spTgt spid="10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gtEl>
                                        <p:attrNameLst>
                                          <p:attrName>style.visibility</p:attrName>
                                        </p:attrNameLst>
                                      </p:cBhvr>
                                      <p:to>
                                        <p:strVal val="visible"/>
                                      </p:to>
                                    </p:set>
                                    <p:animEffect transition="in" filter="fade">
                                      <p:cBhvr>
                                        <p:cTn id="35" dur="500"/>
                                        <p:tgtEl>
                                          <p:spTgt spid="106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2"/>
                                        </p:tgtEl>
                                        <p:attrNameLst>
                                          <p:attrName>style.visibility</p:attrName>
                                        </p:attrNameLst>
                                      </p:cBhvr>
                                      <p:to>
                                        <p:strVal val="visible"/>
                                      </p:to>
                                    </p:set>
                                    <p:animEffect transition="in" filter="fade">
                                      <p:cBhvr>
                                        <p:cTn id="55" dur="500"/>
                                        <p:tgtEl>
                                          <p:spTgt spid="104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Frameworks</a:t>
            </a:r>
          </a:p>
        </p:txBody>
      </p:sp>
      <p:pic>
        <p:nvPicPr>
          <p:cNvPr id="4" name="Picture 2" descr="Prism_hi.png">
            <a:extLst>
              <a:ext uri="{FF2B5EF4-FFF2-40B4-BE49-F238E27FC236}">
                <a16:creationId xmlns:a16="http://schemas.microsoft.com/office/drawing/2014/main" id="{9DB416DA-C2BD-4EAB-80C9-C1E0BAAFB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56" y="4460278"/>
            <a:ext cx="4430055" cy="13440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1E5DEAA-710E-4328-9676-076E4A940544}"/>
              </a:ext>
            </a:extLst>
          </p:cNvPr>
          <p:cNvGrpSpPr/>
          <p:nvPr/>
        </p:nvGrpSpPr>
        <p:grpSpPr>
          <a:xfrm>
            <a:off x="1319726" y="1518464"/>
            <a:ext cx="2037224" cy="2235868"/>
            <a:chOff x="1319726" y="1518464"/>
            <a:chExt cx="2037224" cy="2235868"/>
          </a:xfrm>
        </p:grpSpPr>
        <p:pic>
          <p:nvPicPr>
            <p:cNvPr id="5" name="Picture 4" descr="Image result for mvvmcross logo">
              <a:extLst>
                <a:ext uri="{FF2B5EF4-FFF2-40B4-BE49-F238E27FC236}">
                  <a16:creationId xmlns:a16="http://schemas.microsoft.com/office/drawing/2014/main" id="{8875B79A-EDC7-4DE9-87EE-3A6FDF350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836" y="1518464"/>
              <a:ext cx="1765604" cy="1765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E823A4-E41B-418B-A11F-3C3C35B1230A}"/>
                </a:ext>
              </a:extLst>
            </p:cNvPr>
            <p:cNvSpPr txBox="1"/>
            <p:nvPr/>
          </p:nvSpPr>
          <p:spPr>
            <a:xfrm>
              <a:off x="1319726" y="3126468"/>
              <a:ext cx="2037224"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MVVMCross</a:t>
              </a:r>
              <a:endParaRPr lang="en-US" sz="2400">
                <a:gradFill>
                  <a:gsLst>
                    <a:gs pos="2917">
                      <a:schemeClr val="tx1"/>
                    </a:gs>
                    <a:gs pos="30000">
                      <a:schemeClr val="tx1"/>
                    </a:gs>
                  </a:gsLst>
                  <a:lin ang="5400000" scaled="0"/>
                </a:gradFill>
              </a:endParaRPr>
            </a:p>
          </p:txBody>
        </p:sp>
      </p:grpSp>
      <p:grpSp>
        <p:nvGrpSpPr>
          <p:cNvPr id="7" name="Group 6">
            <a:extLst>
              <a:ext uri="{FF2B5EF4-FFF2-40B4-BE49-F238E27FC236}">
                <a16:creationId xmlns:a16="http://schemas.microsoft.com/office/drawing/2014/main" id="{8E3E25DE-F5D0-4627-AD23-A9A5D6CA1271}"/>
              </a:ext>
            </a:extLst>
          </p:cNvPr>
          <p:cNvGrpSpPr/>
          <p:nvPr/>
        </p:nvGrpSpPr>
        <p:grpSpPr>
          <a:xfrm>
            <a:off x="4833635" y="1401275"/>
            <a:ext cx="1796716" cy="2353057"/>
            <a:chOff x="4833635" y="1401275"/>
            <a:chExt cx="1796716" cy="2353057"/>
          </a:xfrm>
        </p:grpSpPr>
        <p:pic>
          <p:nvPicPr>
            <p:cNvPr id="13" name="Picture 26" descr="Image result for uno logo c#">
              <a:extLst>
                <a:ext uri="{FF2B5EF4-FFF2-40B4-BE49-F238E27FC236}">
                  <a16:creationId xmlns:a16="http://schemas.microsoft.com/office/drawing/2014/main" id="{DAA94268-CAC0-4EF8-B068-033B8EA06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635" y="1401275"/>
              <a:ext cx="1796716" cy="1781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A85002-7931-4394-991B-57EBBE82EDFB}"/>
                </a:ext>
              </a:extLst>
            </p:cNvPr>
            <p:cNvSpPr txBox="1"/>
            <p:nvPr/>
          </p:nvSpPr>
          <p:spPr>
            <a:xfrm>
              <a:off x="5359058" y="3126468"/>
              <a:ext cx="93679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Uno</a:t>
              </a:r>
            </a:p>
          </p:txBody>
        </p:sp>
      </p:grpSp>
      <p:grpSp>
        <p:nvGrpSpPr>
          <p:cNvPr id="14" name="Group 13">
            <a:extLst>
              <a:ext uri="{FF2B5EF4-FFF2-40B4-BE49-F238E27FC236}">
                <a16:creationId xmlns:a16="http://schemas.microsoft.com/office/drawing/2014/main" id="{9F17304C-C885-47A8-9B23-E5D369766B80}"/>
              </a:ext>
            </a:extLst>
          </p:cNvPr>
          <p:cNvGrpSpPr/>
          <p:nvPr/>
        </p:nvGrpSpPr>
        <p:grpSpPr>
          <a:xfrm>
            <a:off x="8263546" y="1000089"/>
            <a:ext cx="2274123" cy="2784187"/>
            <a:chOff x="8263546" y="1000089"/>
            <a:chExt cx="2274123" cy="2784187"/>
          </a:xfrm>
        </p:grpSpPr>
        <p:pic>
          <p:nvPicPr>
            <p:cNvPr id="6" name="Picture 6" descr="reactiveui.png">
              <a:extLst>
                <a:ext uri="{FF2B5EF4-FFF2-40B4-BE49-F238E27FC236}">
                  <a16:creationId xmlns:a16="http://schemas.microsoft.com/office/drawing/2014/main" id="{43A33A45-586F-4030-91B8-D84609103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546" y="1000089"/>
              <a:ext cx="2274123" cy="22741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DC9527-CA15-454D-AE2C-81C9F43D64C9}"/>
                </a:ext>
              </a:extLst>
            </p:cNvPr>
            <p:cNvSpPr txBox="1"/>
            <p:nvPr/>
          </p:nvSpPr>
          <p:spPr>
            <a:xfrm>
              <a:off x="8473496" y="3156412"/>
              <a:ext cx="1784015"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ReactiveUI</a:t>
              </a:r>
              <a:endParaRPr lang="en-US" sz="2400">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86F757FD-FA39-4D79-B959-38A7F8EAEACB}"/>
              </a:ext>
            </a:extLst>
          </p:cNvPr>
          <p:cNvGrpSpPr/>
          <p:nvPr/>
        </p:nvGrpSpPr>
        <p:grpSpPr>
          <a:xfrm>
            <a:off x="2153363" y="4241622"/>
            <a:ext cx="2999860" cy="2326867"/>
            <a:chOff x="2153363" y="4241622"/>
            <a:chExt cx="2999860" cy="2326867"/>
          </a:xfrm>
        </p:grpSpPr>
        <p:pic>
          <p:nvPicPr>
            <p:cNvPr id="10" name="Picture 9" descr="A picture containing vector graphics&#10;&#10;Description automatically generated">
              <a:extLst>
                <a:ext uri="{FF2B5EF4-FFF2-40B4-BE49-F238E27FC236}">
                  <a16:creationId xmlns:a16="http://schemas.microsoft.com/office/drawing/2014/main" id="{90C13B73-1794-40B0-8037-AF96B1FEE53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62630" y="4241622"/>
              <a:ext cx="1781326" cy="1781326"/>
            </a:xfrm>
            <a:prstGeom prst="rect">
              <a:avLst/>
            </a:prstGeom>
          </p:spPr>
        </p:pic>
        <p:sp>
          <p:nvSpPr>
            <p:cNvPr id="12" name="TextBox 11">
              <a:extLst>
                <a:ext uri="{FF2B5EF4-FFF2-40B4-BE49-F238E27FC236}">
                  <a16:creationId xmlns:a16="http://schemas.microsoft.com/office/drawing/2014/main" id="{DCC2E127-E999-4195-8A41-116E55C8EEA3}"/>
                </a:ext>
              </a:extLst>
            </p:cNvPr>
            <p:cNvSpPr txBox="1"/>
            <p:nvPr/>
          </p:nvSpPr>
          <p:spPr>
            <a:xfrm>
              <a:off x="2153363" y="5940625"/>
              <a:ext cx="299986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Reactive Extensions</a:t>
              </a:r>
            </a:p>
          </p:txBody>
        </p:sp>
      </p:grpSp>
    </p:spTree>
    <p:extLst>
      <p:ext uri="{BB962C8B-B14F-4D97-AF65-F5344CB8AC3E}">
        <p14:creationId xmlns:p14="http://schemas.microsoft.com/office/powerpoint/2010/main" val="4046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7817D82-A26A-44EE-97D4-9D86B0D172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Continuous Integration &amp; Delivery</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fastlane logo">
            <a:extLst>
              <a:ext uri="{FF2B5EF4-FFF2-40B4-BE49-F238E27FC236}">
                <a16:creationId xmlns:a16="http://schemas.microsoft.com/office/drawing/2014/main" id="{D064E211-370F-4826-B446-85B1234BF5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13D08DC-61DC-4333-8EFD-B0B9DBBA1BBB}"/>
              </a:ext>
            </a:extLst>
          </p:cNvPr>
          <p:cNvGrpSpPr/>
          <p:nvPr/>
        </p:nvGrpSpPr>
        <p:grpSpPr>
          <a:xfrm>
            <a:off x="692969" y="1832729"/>
            <a:ext cx="2816667" cy="1850375"/>
            <a:chOff x="692969" y="1832729"/>
            <a:chExt cx="2816667" cy="1850375"/>
          </a:xfrm>
        </p:grpSpPr>
        <p:pic>
          <p:nvPicPr>
            <p:cNvPr id="1050" name="Picture 26" descr="Image result for azuredevops logo">
              <a:extLst>
                <a:ext uri="{FF2B5EF4-FFF2-40B4-BE49-F238E27FC236}">
                  <a16:creationId xmlns:a16="http://schemas.microsoft.com/office/drawing/2014/main" id="{A239003D-FE64-410D-B9C5-15981D3D46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645FD-CA92-434C-A946-C49C17829D0A}"/>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2208280B-C180-4DAF-91B3-F7856DE3BB0C}"/>
              </a:ext>
            </a:extLst>
          </p:cNvPr>
          <p:cNvGrpSpPr/>
          <p:nvPr/>
        </p:nvGrpSpPr>
        <p:grpSpPr>
          <a:xfrm>
            <a:off x="3999329" y="2027495"/>
            <a:ext cx="2516504" cy="1460842"/>
            <a:chOff x="3999329" y="2027495"/>
            <a:chExt cx="2516504" cy="1460842"/>
          </a:xfrm>
        </p:grpSpPr>
        <p:pic>
          <p:nvPicPr>
            <p:cNvPr id="1046" name="Picture 22" descr="Image result for teamcity logo">
              <a:extLst>
                <a:ext uri="{FF2B5EF4-FFF2-40B4-BE49-F238E27FC236}">
                  <a16:creationId xmlns:a16="http://schemas.microsoft.com/office/drawing/2014/main" id="{14436246-146C-4DD2-9BA8-25435F7788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901835-3449-436F-A0CC-DAFF210607F7}"/>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7" name="Group 6">
            <a:extLst>
              <a:ext uri="{FF2B5EF4-FFF2-40B4-BE49-F238E27FC236}">
                <a16:creationId xmlns:a16="http://schemas.microsoft.com/office/drawing/2014/main" id="{B58B793B-D250-4BAD-9EDA-71B7B900F7D2}"/>
              </a:ext>
            </a:extLst>
          </p:cNvPr>
          <p:cNvGrpSpPr/>
          <p:nvPr/>
        </p:nvGrpSpPr>
        <p:grpSpPr>
          <a:xfrm>
            <a:off x="4712159" y="4128261"/>
            <a:ext cx="2727466" cy="1444575"/>
            <a:chOff x="4712159" y="4128261"/>
            <a:chExt cx="2727466" cy="1444575"/>
          </a:xfrm>
        </p:grpSpPr>
        <p:pic>
          <p:nvPicPr>
            <p:cNvPr id="1058" name="Picture 34" descr="Image result for visual studio app center logo">
              <a:extLst>
                <a:ext uri="{FF2B5EF4-FFF2-40B4-BE49-F238E27FC236}">
                  <a16:creationId xmlns:a16="http://schemas.microsoft.com/office/drawing/2014/main" id="{0CB3333C-A38C-48D4-8B81-B2321E84147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A14452-FB31-404E-AB18-811928570CDF}"/>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9" name="Group 8">
            <a:extLst>
              <a:ext uri="{FF2B5EF4-FFF2-40B4-BE49-F238E27FC236}">
                <a16:creationId xmlns:a16="http://schemas.microsoft.com/office/drawing/2014/main" id="{02DF3013-34AA-4D86-B33C-3E7212760295}"/>
              </a:ext>
            </a:extLst>
          </p:cNvPr>
          <p:cNvGrpSpPr/>
          <p:nvPr/>
        </p:nvGrpSpPr>
        <p:grpSpPr>
          <a:xfrm>
            <a:off x="413319" y="3689885"/>
            <a:ext cx="3606028" cy="2390537"/>
            <a:chOff x="413319" y="3689885"/>
            <a:chExt cx="3606028" cy="2390537"/>
          </a:xfrm>
        </p:grpSpPr>
        <p:pic>
          <p:nvPicPr>
            <p:cNvPr id="1048" name="Picture 24" descr="Image result for jenkins logo">
              <a:extLst>
                <a:ext uri="{FF2B5EF4-FFF2-40B4-BE49-F238E27FC236}">
                  <a16:creationId xmlns:a16="http://schemas.microsoft.com/office/drawing/2014/main" id="{F283BC0B-912D-4409-9DCE-36F06FB033A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80612B-0D4A-474F-ABD1-BFE30FBCBFA8}"/>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2041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fade">
                                      <p:cBhvr>
                                        <p:cTn id="2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Intelligent Clouds</a:t>
            </a:r>
          </a:p>
        </p:txBody>
      </p:sp>
      <p:pic>
        <p:nvPicPr>
          <p:cNvPr id="1030" name="Picture 6" descr="Image result for aws transparent logo">
            <a:extLst>
              <a:ext uri="{FF2B5EF4-FFF2-40B4-BE49-F238E27FC236}">
                <a16:creationId xmlns:a16="http://schemas.microsoft.com/office/drawing/2014/main" id="{9A834292-A8AA-415C-B6FC-038C837BB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5458"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D72374-BD64-477F-8993-DAA345AC2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45" y="2511209"/>
            <a:ext cx="3607938" cy="685508"/>
          </a:xfrm>
          <a:prstGeom prst="rect">
            <a:avLst/>
          </a:prstGeom>
        </p:spPr>
      </p:pic>
      <p:grpSp>
        <p:nvGrpSpPr>
          <p:cNvPr id="3" name="Group 2">
            <a:extLst>
              <a:ext uri="{FF2B5EF4-FFF2-40B4-BE49-F238E27FC236}">
                <a16:creationId xmlns:a16="http://schemas.microsoft.com/office/drawing/2014/main" id="{DC21734A-95E5-4CFE-A29D-1AD41A36BF9F}"/>
              </a:ext>
            </a:extLst>
          </p:cNvPr>
          <p:cNvGrpSpPr/>
          <p:nvPr/>
        </p:nvGrpSpPr>
        <p:grpSpPr>
          <a:xfrm>
            <a:off x="4691911" y="1840930"/>
            <a:ext cx="3058940" cy="2027709"/>
            <a:chOff x="4835852" y="1840109"/>
            <a:chExt cx="3058940" cy="2027709"/>
          </a:xfrm>
        </p:grpSpPr>
        <p:pic>
          <p:nvPicPr>
            <p:cNvPr id="1026" name="Picture 2" descr="Image result for firebase logo">
              <a:extLst>
                <a:ext uri="{FF2B5EF4-FFF2-40B4-BE49-F238E27FC236}">
                  <a16:creationId xmlns:a16="http://schemas.microsoft.com/office/drawing/2014/main" id="{E38A7F0F-AE6E-4681-AACE-39EF7D7053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35852" y="1840109"/>
              <a:ext cx="2703613" cy="2027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E3C779-28F4-4E4E-9E18-B3923AA14351}"/>
                </a:ext>
              </a:extLst>
            </p:cNvPr>
            <p:cNvSpPr txBox="1"/>
            <p:nvPr/>
          </p:nvSpPr>
          <p:spPr>
            <a:xfrm>
              <a:off x="6691514" y="2651952"/>
              <a:ext cx="1203278"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Firebase</a:t>
              </a:r>
            </a:p>
          </p:txBody>
        </p:sp>
      </p:grpSp>
      <p:grpSp>
        <p:nvGrpSpPr>
          <p:cNvPr id="7" name="Group 6">
            <a:extLst>
              <a:ext uri="{FF2B5EF4-FFF2-40B4-BE49-F238E27FC236}">
                <a16:creationId xmlns:a16="http://schemas.microsoft.com/office/drawing/2014/main" id="{3186F011-3F87-428E-9A5B-C7E28DC18A09}"/>
              </a:ext>
            </a:extLst>
          </p:cNvPr>
          <p:cNvGrpSpPr/>
          <p:nvPr/>
        </p:nvGrpSpPr>
        <p:grpSpPr>
          <a:xfrm>
            <a:off x="5618245" y="3946788"/>
            <a:ext cx="2850677" cy="1696255"/>
            <a:chOff x="5924896" y="3946788"/>
            <a:chExt cx="2850677" cy="1696255"/>
          </a:xfrm>
        </p:grpSpPr>
        <p:pic>
          <p:nvPicPr>
            <p:cNvPr id="1052" name="Picture 28" descr="Image result for google cloud platform logo">
              <a:extLst>
                <a:ext uri="{FF2B5EF4-FFF2-40B4-BE49-F238E27FC236}">
                  <a16:creationId xmlns:a16="http://schemas.microsoft.com/office/drawing/2014/main" id="{B27E56F2-EE3D-4C2A-B0A1-E9325BEF79C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24896"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1B1517-A9D5-46FB-ACBB-7156FA4150E0}"/>
                </a:ext>
              </a:extLst>
            </p:cNvPr>
            <p:cNvSpPr txBox="1"/>
            <p:nvPr/>
          </p:nvSpPr>
          <p:spPr>
            <a:xfrm>
              <a:off x="7539465" y="4196290"/>
              <a:ext cx="1236108" cy="1197251"/>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Google</a:t>
              </a:r>
            </a:p>
            <a:p>
              <a:pPr>
                <a:lnSpc>
                  <a:spcPct val="90000"/>
                </a:lnSpc>
                <a:spcAft>
                  <a:spcPts val="600"/>
                </a:spcAft>
              </a:pPr>
              <a:r>
                <a:rPr lang="en-US">
                  <a:gradFill>
                    <a:gsLst>
                      <a:gs pos="2917">
                        <a:schemeClr val="tx1"/>
                      </a:gs>
                      <a:gs pos="30000">
                        <a:schemeClr val="tx1"/>
                      </a:gs>
                    </a:gsLst>
                    <a:lin ang="5400000" scaled="0"/>
                  </a:gradFill>
                </a:rPr>
                <a:t>Cloud </a:t>
              </a:r>
            </a:p>
            <a:p>
              <a:pPr>
                <a:lnSpc>
                  <a:spcPct val="90000"/>
                </a:lnSpc>
                <a:spcAft>
                  <a:spcPts val="600"/>
                </a:spcAft>
              </a:pPr>
              <a:r>
                <a:rPr lang="en-US">
                  <a:gradFill>
                    <a:gsLst>
                      <a:gs pos="2917">
                        <a:schemeClr val="tx1"/>
                      </a:gs>
                      <a:gs pos="30000">
                        <a:schemeClr val="tx1"/>
                      </a:gs>
                    </a:gsLst>
                    <a:lin ang="5400000" scaled="0"/>
                  </a:gradFill>
                </a:rPr>
                <a:t>Platform</a:t>
              </a:r>
            </a:p>
          </p:txBody>
        </p:sp>
      </p:grpSp>
      <p:grpSp>
        <p:nvGrpSpPr>
          <p:cNvPr id="6" name="Group 5">
            <a:extLst>
              <a:ext uri="{FF2B5EF4-FFF2-40B4-BE49-F238E27FC236}">
                <a16:creationId xmlns:a16="http://schemas.microsoft.com/office/drawing/2014/main" id="{A59E6590-B58F-4707-95E8-D52E90519BEE}"/>
              </a:ext>
            </a:extLst>
          </p:cNvPr>
          <p:cNvGrpSpPr/>
          <p:nvPr/>
        </p:nvGrpSpPr>
        <p:grpSpPr>
          <a:xfrm>
            <a:off x="9177683" y="4057226"/>
            <a:ext cx="2473214" cy="1475379"/>
            <a:chOff x="9177683" y="4057226"/>
            <a:chExt cx="2473214" cy="1475379"/>
          </a:xfrm>
        </p:grpSpPr>
        <p:pic>
          <p:nvPicPr>
            <p:cNvPr id="18" name="Picture 34" descr="Image result for realm database logo">
              <a:extLst>
                <a:ext uri="{FF2B5EF4-FFF2-40B4-BE49-F238E27FC236}">
                  <a16:creationId xmlns:a16="http://schemas.microsoft.com/office/drawing/2014/main" id="{22B3FA76-B06A-49B0-997F-5336F8055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7683" y="4057226"/>
              <a:ext cx="1480313" cy="14753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48AFC-6C2E-472C-8E12-2EEF207871C0}"/>
                </a:ext>
              </a:extLst>
            </p:cNvPr>
            <p:cNvSpPr txBox="1"/>
            <p:nvPr/>
          </p:nvSpPr>
          <p:spPr>
            <a:xfrm>
              <a:off x="10657996" y="4522532"/>
              <a:ext cx="99290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Realm</a:t>
              </a:r>
            </a:p>
          </p:txBody>
        </p:sp>
      </p:grpSp>
      <p:grpSp>
        <p:nvGrpSpPr>
          <p:cNvPr id="4" name="Group 3">
            <a:extLst>
              <a:ext uri="{FF2B5EF4-FFF2-40B4-BE49-F238E27FC236}">
                <a16:creationId xmlns:a16="http://schemas.microsoft.com/office/drawing/2014/main" id="{D5936D00-CDE0-4D33-B7BF-99D1E0AE5DF0}"/>
              </a:ext>
            </a:extLst>
          </p:cNvPr>
          <p:cNvGrpSpPr/>
          <p:nvPr/>
        </p:nvGrpSpPr>
        <p:grpSpPr>
          <a:xfrm>
            <a:off x="8468922" y="2116274"/>
            <a:ext cx="2942004" cy="1475379"/>
            <a:chOff x="8468922" y="2116274"/>
            <a:chExt cx="2942004" cy="1475379"/>
          </a:xfrm>
        </p:grpSpPr>
        <p:pic>
          <p:nvPicPr>
            <p:cNvPr id="1054" name="Picture 30" descr="Image result for ibm mobilefirst logo">
              <a:extLst>
                <a:ext uri="{FF2B5EF4-FFF2-40B4-BE49-F238E27FC236}">
                  <a16:creationId xmlns:a16="http://schemas.microsoft.com/office/drawing/2014/main" id="{C074E141-1F0C-4917-A65A-01E2EB79837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468922" y="2116274"/>
              <a:ext cx="1475379" cy="1475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41E13A-C774-454F-9ED6-205EE545C3EC}"/>
                </a:ext>
              </a:extLst>
            </p:cNvPr>
            <p:cNvSpPr txBox="1"/>
            <p:nvPr/>
          </p:nvSpPr>
          <p:spPr>
            <a:xfrm>
              <a:off x="9905065" y="2365270"/>
              <a:ext cx="1505861"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IBM</a:t>
              </a:r>
            </a:p>
            <a:p>
              <a:pPr>
                <a:lnSpc>
                  <a:spcPct val="90000"/>
                </a:lnSpc>
                <a:spcAft>
                  <a:spcPts val="600"/>
                </a:spcAft>
              </a:pPr>
              <a:r>
                <a:rPr lang="en-US">
                  <a:gradFill>
                    <a:gsLst>
                      <a:gs pos="2917">
                        <a:schemeClr val="tx1"/>
                      </a:gs>
                      <a:gs pos="30000">
                        <a:schemeClr val="tx1"/>
                      </a:gs>
                    </a:gsLst>
                    <a:lin ang="5400000" scaled="0"/>
                  </a:gradFill>
                </a:rPr>
                <a:t>MobileFirst</a:t>
              </a:r>
            </a:p>
          </p:txBody>
        </p:sp>
      </p:grpSp>
    </p:spTree>
    <p:extLst>
      <p:ext uri="{BB962C8B-B14F-4D97-AF65-F5344CB8AC3E}">
        <p14:creationId xmlns:p14="http://schemas.microsoft.com/office/powerpoint/2010/main" val="157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DFBE-9F4C-4EC8-912B-2450815A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589" y="3086246"/>
            <a:ext cx="3607938" cy="685508"/>
          </a:xfrm>
          <a:prstGeom prst="rect">
            <a:avLst/>
          </a:prstGeom>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4161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1837982" y="3328147"/>
            <a:ext cx="8383115" cy="2233383"/>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5" name="Rectangle 4"/>
          <p:cNvSpPr/>
          <p:nvPr/>
        </p:nvSpPr>
        <p:spPr bwMode="auto">
          <a:xfrm>
            <a:off x="1582462" y="5083584"/>
            <a:ext cx="1800980" cy="83258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3" name="Rectangle 102"/>
          <p:cNvSpPr/>
          <p:nvPr/>
        </p:nvSpPr>
        <p:spPr bwMode="auto">
          <a:xfrm>
            <a:off x="2411843" y="1017863"/>
            <a:ext cx="7411865" cy="658521"/>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a:solidFill>
                  <a:srgbClr val="4EB1FF"/>
                </a:solidFill>
                <a:latin typeface="Segoe UI Semilight" panose="020B0402040204020203" pitchFamily="34" charset="0"/>
                <a:cs typeface="Segoe UI Semilight" panose="020B0402040204020203" pitchFamily="34" charset="0"/>
              </a:rPr>
              <a:t>Complete DevOps solution</a:t>
            </a:r>
          </a:p>
        </p:txBody>
      </p:sp>
      <p:sp>
        <p:nvSpPr>
          <p:cNvPr id="104" name="TextBox 103"/>
          <p:cNvSpPr txBox="1"/>
          <p:nvPr/>
        </p:nvSpPr>
        <p:spPr>
          <a:xfrm>
            <a:off x="2861237" y="410564"/>
            <a:ext cx="6513077" cy="859920"/>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4117">
                <a:solidFill>
                  <a:srgbClr val="FFFFFF"/>
                </a:solidFill>
                <a:latin typeface="Segoe UI Light"/>
              </a:rPr>
              <a:t>Azure DevOps</a:t>
            </a:r>
          </a:p>
        </p:txBody>
      </p:sp>
      <p:grpSp>
        <p:nvGrpSpPr>
          <p:cNvPr id="6" name="Group 5"/>
          <p:cNvGrpSpPr/>
          <p:nvPr/>
        </p:nvGrpSpPr>
        <p:grpSpPr>
          <a:xfrm>
            <a:off x="1607790" y="4274307"/>
            <a:ext cx="464635" cy="608663"/>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algn="ctr" defTabSz="914367">
                <a:lnSpc>
                  <a:spcPct val="90000"/>
                </a:lnSpc>
                <a:spcAft>
                  <a:spcPts val="588"/>
                </a:spcAft>
                <a:defRPr/>
              </a:pPr>
              <a:r>
                <a:rPr lang="en-US" sz="1568" spc="-147">
                  <a:solidFill>
                    <a:srgbClr val="FFFFFF"/>
                  </a:solidFill>
                  <a:latin typeface="Segoe UI Semibold" panose="020B0702040204020203" pitchFamily="34" charset="0"/>
                  <a:cs typeface="Segoe UI Semibold" panose="020B0702040204020203" pitchFamily="34" charset="0"/>
                </a:rPr>
                <a:t>&lt;//&gt;</a:t>
              </a:r>
            </a:p>
          </p:txBody>
        </p:sp>
      </p:grpSp>
      <p:grpSp>
        <p:nvGrpSpPr>
          <p:cNvPr id="14" name="Group 13"/>
          <p:cNvGrpSpPr/>
          <p:nvPr/>
        </p:nvGrpSpPr>
        <p:grpSpPr>
          <a:xfrm>
            <a:off x="822570" y="5214369"/>
            <a:ext cx="2030824" cy="1426820"/>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sp>
          <p:nvSpPr>
            <p:cNvPr id="426" name="TextBox 425"/>
            <p:cNvSpPr txBox="1"/>
            <p:nvPr/>
          </p:nvSpPr>
          <p:spPr>
            <a:xfrm>
              <a:off x="1169858" y="6277787"/>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Developers</a:t>
              </a:r>
            </a:p>
          </p:txBody>
        </p:sp>
      </p:grpSp>
      <p:grpSp>
        <p:nvGrpSpPr>
          <p:cNvPr id="20" name="Group 19"/>
          <p:cNvGrpSpPr/>
          <p:nvPr/>
        </p:nvGrpSpPr>
        <p:grpSpPr>
          <a:xfrm>
            <a:off x="5321118" y="2173716"/>
            <a:ext cx="2072900" cy="1901214"/>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a:solidFill>
                    <a:srgbClr val="FFFFFF"/>
                  </a:solidFill>
                  <a:latin typeface="Segoe UI"/>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15" name="Group 14"/>
          <p:cNvGrpSpPr/>
          <p:nvPr/>
        </p:nvGrpSpPr>
        <p:grpSpPr>
          <a:xfrm>
            <a:off x="1042899" y="2173716"/>
            <a:ext cx="2238255" cy="1901214"/>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grpSp>
      <p:grpSp>
        <p:nvGrpSpPr>
          <p:cNvPr id="19" name="Group 18"/>
          <p:cNvGrpSpPr/>
          <p:nvPr/>
        </p:nvGrpSpPr>
        <p:grpSpPr>
          <a:xfrm>
            <a:off x="3205912" y="2173716"/>
            <a:ext cx="2100377" cy="1899579"/>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grpSp>
        <p:nvGrpSpPr>
          <p:cNvPr id="21" name="Group 20"/>
          <p:cNvGrpSpPr/>
          <p:nvPr/>
        </p:nvGrpSpPr>
        <p:grpSpPr>
          <a:xfrm>
            <a:off x="7291793" y="2173716"/>
            <a:ext cx="2201528" cy="1901213"/>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23" name="Group 22"/>
          <p:cNvGrpSpPr/>
          <p:nvPr/>
        </p:nvGrpSpPr>
        <p:grpSpPr>
          <a:xfrm>
            <a:off x="3356596" y="2173717"/>
            <a:ext cx="7856017" cy="3441243"/>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0AC29D-1272-428A-88D0-E19F625099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5800" y="2019300"/>
            <a:ext cx="2705585" cy="2705585"/>
          </a:xfrm>
          <a:prstGeom prst="rect">
            <a:avLst/>
          </a:prstGeom>
        </p:spPr>
      </p:pic>
    </p:spTree>
    <p:extLst>
      <p:ext uri="{BB962C8B-B14F-4D97-AF65-F5344CB8AC3E}">
        <p14:creationId xmlns:p14="http://schemas.microsoft.com/office/powerpoint/2010/main" val="305854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962152"/>
            <a:ext cx="12192000" cy="2400657"/>
          </a:xfrm>
          <a:prstGeom prst="rect">
            <a:avLst/>
          </a:prstGeom>
          <a:noFill/>
        </p:spPr>
        <p:txBody>
          <a:bodyPr wrap="square" rtlCol="0">
            <a:spAutoFit/>
          </a:bodyPr>
          <a:lstStyle/>
          <a:p>
            <a:pPr algn="ctr"/>
            <a:r>
              <a:rPr lang="en-US" sz="7500">
                <a:solidFill>
                  <a:schemeClr val="bg1"/>
                </a:solidFill>
                <a:latin typeface="Segoe UI" charset="0"/>
                <a:ea typeface="Segoe UI" charset="0"/>
                <a:cs typeface="Segoe UI" charset="0"/>
              </a:rPr>
              <a:t>Xamarin is included</a:t>
            </a:r>
          </a:p>
          <a:p>
            <a:pPr algn="ctr"/>
            <a:r>
              <a:rPr lang="en-US" sz="7500">
                <a:solidFill>
                  <a:schemeClr val="bg1"/>
                </a:solidFill>
                <a:latin typeface="Segoe UI" charset="0"/>
                <a:ea typeface="Segoe UI" charset="0"/>
                <a:cs typeface="Segoe UI" charset="0"/>
              </a:rPr>
              <a:t>in Visual Studio</a:t>
            </a:r>
          </a:p>
        </p:txBody>
      </p:sp>
      <p:sp>
        <p:nvSpPr>
          <p:cNvPr id="3" name="Title 2"/>
          <p:cNvSpPr>
            <a:spLocks noGrp="1"/>
          </p:cNvSpPr>
          <p:nvPr>
            <p:ph type="title"/>
          </p:nvPr>
        </p:nvSpPr>
        <p:spPr>
          <a:xfrm>
            <a:off x="269239" y="2084172"/>
            <a:ext cx="11653523" cy="2139688"/>
          </a:xfrm>
        </p:spPr>
        <p:txBody>
          <a:bodyPr/>
          <a:lstStyle/>
          <a:p>
            <a:pPr algn="ctr"/>
            <a:r>
              <a:rPr lang="en-US"/>
              <a:t>Xamarin is included in </a:t>
            </a:r>
            <a:br>
              <a:rPr lang="en-US"/>
            </a:br>
            <a:r>
              <a:rPr lang="en-US"/>
              <a:t>Visual Studio</a:t>
            </a:r>
          </a:p>
        </p:txBody>
      </p:sp>
      <p:sp>
        <p:nvSpPr>
          <p:cNvPr id="4" name="TextBox 3"/>
          <p:cNvSpPr txBox="1"/>
          <p:nvPr/>
        </p:nvSpPr>
        <p:spPr>
          <a:xfrm>
            <a:off x="0" y="5850082"/>
            <a:ext cx="11922762" cy="646331"/>
          </a:xfrm>
          <a:prstGeom prst="rect">
            <a:avLst/>
          </a:prstGeom>
          <a:noFill/>
        </p:spPr>
        <p:txBody>
          <a:bodyPr wrap="square" lIns="91440" tIns="73152" rIns="91440" bIns="73152" rtlCol="0">
            <a:spAutoFit/>
          </a:bodyPr>
          <a:lstStyle/>
          <a:p>
            <a:pPr algn="ctr">
              <a:lnSpc>
                <a:spcPct val="90000"/>
              </a:lnSpc>
              <a:spcAft>
                <a:spcPts val="300"/>
              </a:spcAft>
            </a:pPr>
            <a:r>
              <a:rPr lang="en-US" sz="3600">
                <a:gradFill>
                  <a:gsLst>
                    <a:gs pos="2917">
                      <a:schemeClr val="tx1"/>
                    </a:gs>
                    <a:gs pos="30000">
                      <a:schemeClr val="tx1"/>
                    </a:gs>
                  </a:gsLst>
                  <a:lin ang="5400000" scaled="0"/>
                </a:gradFill>
                <a:latin typeface="+mj-lt"/>
              </a:rPr>
              <a:t>Including Community Edition!</a:t>
            </a:r>
          </a:p>
        </p:txBody>
      </p:sp>
    </p:spTree>
    <p:extLst>
      <p:ext uri="{BB962C8B-B14F-4D97-AF65-F5344CB8AC3E}">
        <p14:creationId xmlns:p14="http://schemas.microsoft.com/office/powerpoint/2010/main" val="88451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4038A-88C0-4A15-B883-6A6F9570030A}"/>
              </a:ext>
            </a:extLst>
          </p:cNvPr>
          <p:cNvSpPr>
            <a:spLocks noGrp="1"/>
          </p:cNvSpPr>
          <p:nvPr>
            <p:ph type="title"/>
          </p:nvPr>
        </p:nvSpPr>
        <p:spPr/>
        <p:txBody>
          <a:bodyPr/>
          <a:lstStyle/>
          <a:p>
            <a:r>
              <a:rPr lang="en-US"/>
              <a:t>Why Xamarin Now?</a:t>
            </a:r>
          </a:p>
        </p:txBody>
      </p:sp>
    </p:spTree>
    <p:extLst>
      <p:ext uri="{BB962C8B-B14F-4D97-AF65-F5344CB8AC3E}">
        <p14:creationId xmlns:p14="http://schemas.microsoft.com/office/powerpoint/2010/main" val="1163548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mage result for dell xps 1080p">
            <a:extLst>
              <a:ext uri="{FF2B5EF4-FFF2-40B4-BE49-F238E27FC236}">
                <a16:creationId xmlns:a16="http://schemas.microsoft.com/office/drawing/2014/main" id="{B9346E4C-1429-4A72-AEE1-5238CE9FAC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4954" y="-114300"/>
            <a:ext cx="12247033" cy="9144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C84B4C3-EE78-4539-83B3-B1C8261E2B00}"/>
              </a:ext>
            </a:extLst>
          </p:cNvPr>
          <p:cNvPicPr>
            <a:picLocks noChangeAspect="1"/>
          </p:cNvPicPr>
          <p:nvPr/>
        </p:nvPicPr>
        <p:blipFill>
          <a:blip r:embed="rId4"/>
          <a:stretch>
            <a:fillRect/>
          </a:stretch>
        </p:blipFill>
        <p:spPr>
          <a:xfrm>
            <a:off x="-1289051" y="1477054"/>
            <a:ext cx="7906661" cy="4447496"/>
          </a:xfrm>
          <a:prstGeom prst="rect">
            <a:avLst/>
          </a:prstGeom>
        </p:spPr>
      </p:pic>
      <p:sp>
        <p:nvSpPr>
          <p:cNvPr id="3" name="Title 2"/>
          <p:cNvSpPr>
            <a:spLocks noGrp="1"/>
          </p:cNvSpPr>
          <p:nvPr>
            <p:ph type="title"/>
          </p:nvPr>
        </p:nvSpPr>
        <p:spPr>
          <a:xfrm>
            <a:off x="270066" y="289957"/>
            <a:ext cx="7394677" cy="899537"/>
          </a:xfrm>
        </p:spPr>
        <p:txBody>
          <a:bodyPr/>
          <a:lstStyle/>
          <a:p>
            <a:r>
              <a:rPr lang="en-US"/>
              <a:t>Visual Studio Integration</a:t>
            </a:r>
          </a:p>
        </p:txBody>
      </p:sp>
      <p:pic>
        <p:nvPicPr>
          <p:cNvPr id="5" name="Picture 4">
            <a:extLst>
              <a:ext uri="{FF2B5EF4-FFF2-40B4-BE49-F238E27FC236}">
                <a16:creationId xmlns:a16="http://schemas.microsoft.com/office/drawing/2014/main" id="{0E39E36B-F475-49EF-B228-A4E8F02CC841}"/>
              </a:ext>
            </a:extLst>
          </p:cNvPr>
          <p:cNvPicPr>
            <a:picLocks noChangeAspect="1"/>
          </p:cNvPicPr>
          <p:nvPr/>
        </p:nvPicPr>
        <p:blipFill>
          <a:blip r:embed="rId5"/>
          <a:stretch>
            <a:fillRect/>
          </a:stretch>
        </p:blipFill>
        <p:spPr>
          <a:xfrm>
            <a:off x="7169445" y="2176462"/>
            <a:ext cx="8039100" cy="2505075"/>
          </a:xfrm>
          <a:prstGeom prst="rect">
            <a:avLst/>
          </a:prstGeom>
        </p:spPr>
      </p:pic>
    </p:spTree>
    <p:extLst>
      <p:ext uri="{BB962C8B-B14F-4D97-AF65-F5344CB8AC3E}">
        <p14:creationId xmlns:p14="http://schemas.microsoft.com/office/powerpoint/2010/main" val="4178692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46D3-37DB-410C-854C-53E082C29EF5}"/>
              </a:ext>
            </a:extLst>
          </p:cNvPr>
          <p:cNvSpPr>
            <a:spLocks noGrp="1"/>
          </p:cNvSpPr>
          <p:nvPr>
            <p:ph type="title"/>
          </p:nvPr>
        </p:nvSpPr>
        <p:spPr/>
        <p:txBody>
          <a:bodyPr/>
          <a:lstStyle/>
          <a:p>
            <a:r>
              <a:rPr lang="en-US"/>
              <a:t>Xamarin.Forms Previewer</a:t>
            </a:r>
          </a:p>
        </p:txBody>
      </p:sp>
      <p:pic>
        <p:nvPicPr>
          <p:cNvPr id="3" name="Picture 2">
            <a:extLst>
              <a:ext uri="{FF2B5EF4-FFF2-40B4-BE49-F238E27FC236}">
                <a16:creationId xmlns:a16="http://schemas.microsoft.com/office/drawing/2014/main" id="{BBBDC0BC-2F51-4C2F-BD15-29ECB09C4677}"/>
              </a:ext>
            </a:extLst>
          </p:cNvPr>
          <p:cNvPicPr>
            <a:picLocks noChangeAspect="1"/>
          </p:cNvPicPr>
          <p:nvPr/>
        </p:nvPicPr>
        <p:blipFill>
          <a:blip r:embed="rId3"/>
          <a:stretch>
            <a:fillRect/>
          </a:stretch>
        </p:blipFill>
        <p:spPr>
          <a:xfrm>
            <a:off x="5009964" y="1278031"/>
            <a:ext cx="9861825" cy="5290458"/>
          </a:xfrm>
          <a:prstGeom prst="rect">
            <a:avLst/>
          </a:prstGeom>
        </p:spPr>
      </p:pic>
      <p:sp>
        <p:nvSpPr>
          <p:cNvPr id="4" name="TextBox 3">
            <a:extLst>
              <a:ext uri="{FF2B5EF4-FFF2-40B4-BE49-F238E27FC236}">
                <a16:creationId xmlns:a16="http://schemas.microsoft.com/office/drawing/2014/main" id="{F112923D-53B6-4BC4-B622-CCA992BCEB46}"/>
              </a:ext>
            </a:extLst>
          </p:cNvPr>
          <p:cNvSpPr txBox="1"/>
          <p:nvPr/>
        </p:nvSpPr>
        <p:spPr>
          <a:xfrm>
            <a:off x="350758" y="1358891"/>
            <a:ext cx="4453471" cy="5632311"/>
          </a:xfrm>
          <a:prstGeom prst="rect">
            <a:avLst/>
          </a:prstGeom>
          <a:noFill/>
        </p:spPr>
        <p:txBody>
          <a:bodyPr wrap="square" rtlCol="0">
            <a:spAutoFit/>
          </a:bodyPr>
          <a:lstStyle/>
          <a:p>
            <a:pPr marL="285750" indent="-285750">
              <a:buFont typeface="Arial" panose="020B0604020202020204" pitchFamily="34" charset="0"/>
              <a:buChar char="•"/>
            </a:pPr>
            <a:r>
              <a:rPr lang="en-US" sz="2400">
                <a:cs typeface="Helvetica" panose="020B0604020202020204" pitchFamily="34" charset="0"/>
              </a:rPr>
              <a:t>Quickly preview a visualization of your user interface</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Drag &amp; Drop Controls to XAML and modify in property panel</a:t>
            </a:r>
          </a:p>
          <a:p>
            <a:pPr marL="285750" indent="-285750">
              <a:buFont typeface="Arial" panose="020B0604020202020204" pitchFamily="34" charset="0"/>
              <a:buChar char="•"/>
            </a:pPr>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Target multiple screen sizes and resolutions of iOS &amp; Android devices. </a:t>
            </a:r>
          </a:p>
          <a:p>
            <a:endParaRPr lang="en-US" sz="2400">
              <a:cs typeface="Helvetica" panose="020B0604020202020204" pitchFamily="34" charset="0"/>
            </a:endParaRPr>
          </a:p>
          <a:p>
            <a:pPr marL="285750" indent="-285750">
              <a:buFont typeface="Arial" panose="020B0604020202020204" pitchFamily="34" charset="0"/>
              <a:buChar char="•"/>
            </a:pPr>
            <a:r>
              <a:rPr lang="en-US" sz="2400">
                <a:cs typeface="Helvetica" panose="020B0604020202020204" pitchFamily="34" charset="0"/>
              </a:rPr>
              <a:t>Preview data with design time attributes</a:t>
            </a:r>
          </a:p>
          <a:p>
            <a:pPr marL="285750" indent="-285750">
              <a:buFont typeface="Arial" panose="020B0604020202020204" pitchFamily="34" charset="0"/>
              <a:buChar char="•"/>
            </a:pPr>
            <a:endParaRPr lang="en-US" sz="2400">
              <a:cs typeface="Helvetica" panose="020B0604020202020204" pitchFamily="34" charset="0"/>
            </a:endParaRPr>
          </a:p>
        </p:txBody>
      </p:sp>
    </p:spTree>
    <p:extLst>
      <p:ext uri="{BB962C8B-B14F-4D97-AF65-F5344CB8AC3E}">
        <p14:creationId xmlns:p14="http://schemas.microsoft.com/office/powerpoint/2010/main" val="346704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Visual Studio iOS Simulator Remoting</a:t>
            </a:r>
          </a:p>
        </p:txBody>
      </p:sp>
      <p:sp>
        <p:nvSpPr>
          <p:cNvPr id="3" name="TextBox 2"/>
          <p:cNvSpPr txBox="1"/>
          <p:nvPr/>
        </p:nvSpPr>
        <p:spPr>
          <a:xfrm>
            <a:off x="609602" y="1635896"/>
            <a:ext cx="5486400" cy="3785652"/>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Multi-Touch Enabled</a:t>
            </a:r>
          </a:p>
          <a:p>
            <a:pPr marL="342900" indent="-342900">
              <a:buFont typeface="Arial" charset="0"/>
              <a:buChar char="•"/>
            </a:pPr>
            <a:r>
              <a:rPr lang="en-US" sz="4000">
                <a:solidFill>
                  <a:srgbClr val="404040"/>
                </a:solidFill>
                <a:latin typeface="+mj-lt"/>
                <a:ea typeface="Segoe UI" charset="0"/>
                <a:cs typeface="Segoe UI" charset="0"/>
              </a:rPr>
              <a:t>Pressure Sensitive</a:t>
            </a:r>
          </a:p>
          <a:p>
            <a:pPr marL="342900" indent="-342900">
              <a:buFont typeface="Arial" charset="0"/>
              <a:buChar char="•"/>
            </a:pPr>
            <a:r>
              <a:rPr lang="en-US" sz="4000">
                <a:solidFill>
                  <a:srgbClr val="404040"/>
                </a:solidFill>
                <a:latin typeface="+mj-lt"/>
                <a:ea typeface="Segoe UI" charset="0"/>
                <a:cs typeface="Segoe UI" charset="0"/>
              </a:rPr>
              <a:t>Super Fast</a:t>
            </a:r>
          </a:p>
          <a:p>
            <a:pPr marL="342900" indent="-342900">
              <a:buFont typeface="Arial" charset="0"/>
              <a:buChar char="•"/>
            </a:pPr>
            <a:r>
              <a:rPr lang="en-US" sz="4000">
                <a:solidFill>
                  <a:srgbClr val="404040"/>
                </a:solidFill>
                <a:latin typeface="+mj-lt"/>
                <a:ea typeface="Segoe UI" charset="0"/>
                <a:cs typeface="Segoe UI" charset="0"/>
              </a:rPr>
              <a:t>Rotate, screenshots, location changes</a:t>
            </a:r>
          </a:p>
          <a:p>
            <a:pPr marL="342900" indent="-342900">
              <a:buFont typeface="Arial" charset="0"/>
              <a:buChar char="•"/>
            </a:pPr>
            <a:r>
              <a:rPr lang="en-US" sz="4000">
                <a:solidFill>
                  <a:srgbClr val="404040"/>
                </a:solidFill>
                <a:latin typeface="+mj-lt"/>
                <a:ea typeface="Segoe UI" charset="0"/>
                <a:cs typeface="Segoe UI" charset="0"/>
              </a:rPr>
              <a:t>Never leave VS</a:t>
            </a:r>
          </a:p>
        </p:txBody>
      </p:sp>
      <p:pic>
        <p:nvPicPr>
          <p:cNvPr id="5" name="Picture 4"/>
          <p:cNvPicPr>
            <a:picLocks noChangeAspect="1"/>
          </p:cNvPicPr>
          <p:nvPr/>
        </p:nvPicPr>
        <p:blipFill>
          <a:blip r:embed="rId3"/>
          <a:stretch>
            <a:fillRect/>
          </a:stretch>
        </p:blipFill>
        <p:spPr>
          <a:xfrm>
            <a:off x="3074670" y="1079348"/>
            <a:ext cx="12192000" cy="6150864"/>
          </a:xfrm>
          <a:prstGeom prst="rect">
            <a:avLst/>
          </a:prstGeom>
        </p:spPr>
      </p:pic>
    </p:spTree>
    <p:extLst>
      <p:ext uri="{BB962C8B-B14F-4D97-AF65-F5344CB8AC3E}">
        <p14:creationId xmlns:p14="http://schemas.microsoft.com/office/powerpoint/2010/main" val="3194625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Xamarin Profiler</a:t>
            </a:r>
          </a:p>
        </p:txBody>
      </p:sp>
      <p:sp>
        <p:nvSpPr>
          <p:cNvPr id="3" name="TextBox 2"/>
          <p:cNvSpPr txBox="1"/>
          <p:nvPr/>
        </p:nvSpPr>
        <p:spPr>
          <a:xfrm>
            <a:off x="609602" y="1635896"/>
            <a:ext cx="5486398" cy="4216539"/>
          </a:xfrm>
          <a:prstGeom prst="rect">
            <a:avLst/>
          </a:prstGeom>
          <a:noFill/>
        </p:spPr>
        <p:txBody>
          <a:bodyPr wrap="square" rtlCol="0">
            <a:spAutoFit/>
          </a:bodyPr>
          <a:lstStyle/>
          <a:p>
            <a:pPr marL="342900" indent="-342900">
              <a:buFont typeface="Arial" charset="0"/>
              <a:buChar char="•"/>
            </a:pPr>
            <a:r>
              <a:rPr lang="en-US" sz="4000">
                <a:solidFill>
                  <a:srgbClr val="404040"/>
                </a:solidFill>
                <a:latin typeface="+mj-lt"/>
                <a:ea typeface="Segoe UI" charset="0"/>
                <a:cs typeface="Segoe UI" charset="0"/>
              </a:rPr>
              <a:t>Analyze &amp; Polish Apps</a:t>
            </a:r>
          </a:p>
          <a:p>
            <a:pPr marL="342900" indent="-342900">
              <a:buFont typeface="Arial" charset="0"/>
              <a:buChar char="•"/>
            </a:pPr>
            <a:r>
              <a:rPr lang="en-US" sz="4000">
                <a:solidFill>
                  <a:srgbClr val="404040"/>
                </a:solidFill>
                <a:latin typeface="+mj-lt"/>
                <a:ea typeface="Segoe UI" charset="0"/>
                <a:cs typeface="Segoe UI" charset="0"/>
              </a:rPr>
              <a:t>Key Instruments:</a:t>
            </a:r>
          </a:p>
          <a:p>
            <a:pPr marL="800100" lvl="1" indent="-342900">
              <a:buFont typeface="Arial" charset="0"/>
              <a:buChar char="•"/>
            </a:pPr>
            <a:r>
              <a:rPr lang="en-US" sz="3600">
                <a:solidFill>
                  <a:srgbClr val="404040"/>
                </a:solidFill>
                <a:latin typeface="+mj-lt"/>
                <a:ea typeface="Segoe UI" charset="0"/>
                <a:cs typeface="Segoe UI" charset="0"/>
              </a:rPr>
              <a:t>Allocations</a:t>
            </a:r>
          </a:p>
          <a:p>
            <a:pPr marL="800100" lvl="1" indent="-342900">
              <a:buFont typeface="Arial" charset="0"/>
              <a:buChar char="•"/>
            </a:pPr>
            <a:r>
              <a:rPr lang="en-US" sz="3600">
                <a:solidFill>
                  <a:srgbClr val="404040"/>
                </a:solidFill>
                <a:latin typeface="+mj-lt"/>
                <a:ea typeface="Segoe UI" charset="0"/>
                <a:cs typeface="Segoe UI" charset="0"/>
              </a:rPr>
              <a:t>Time Profiler</a:t>
            </a:r>
          </a:p>
          <a:p>
            <a:pPr marL="800100" lvl="1" indent="-342900">
              <a:buFont typeface="Arial" charset="0"/>
              <a:buChar char="•"/>
            </a:pPr>
            <a:r>
              <a:rPr lang="en-US" sz="3600">
                <a:solidFill>
                  <a:srgbClr val="404040"/>
                </a:solidFill>
                <a:latin typeface="+mj-lt"/>
                <a:ea typeface="Segoe UI" charset="0"/>
                <a:cs typeface="Segoe UI" charset="0"/>
              </a:rPr>
              <a:t>Cycles</a:t>
            </a:r>
          </a:p>
          <a:p>
            <a:pPr marL="342900" indent="-342900">
              <a:buFont typeface="Arial" charset="0"/>
              <a:buChar char="•"/>
            </a:pPr>
            <a:r>
              <a:rPr lang="en-US" sz="4000">
                <a:solidFill>
                  <a:srgbClr val="404040"/>
                </a:solidFill>
                <a:latin typeface="+mj-lt"/>
                <a:ea typeface="Segoe UI" charset="0"/>
                <a:cs typeface="Segoe UI" charset="0"/>
              </a:rPr>
              <a:t>Snapshots &amp; More</a:t>
            </a:r>
          </a:p>
          <a:p>
            <a:pPr marL="342900" indent="-342900">
              <a:buFont typeface="Arial" charset="0"/>
              <a:buChar char="•"/>
            </a:pPr>
            <a:endParaRPr lang="en-US" sz="4000">
              <a:solidFill>
                <a:srgbClr val="404040"/>
              </a:solidFill>
              <a:latin typeface="+mj-lt"/>
              <a:ea typeface="Segoe UI" charset="0"/>
              <a:cs typeface="Segoe UI" charset="0"/>
            </a:endParaRPr>
          </a:p>
        </p:txBody>
      </p:sp>
      <p:pic>
        <p:nvPicPr>
          <p:cNvPr id="1030" name="Picture 6" descr="Profiler on Windows">
            <a:extLst>
              <a:ext uri="{FF2B5EF4-FFF2-40B4-BE49-F238E27FC236}">
                <a16:creationId xmlns:a16="http://schemas.microsoft.com/office/drawing/2014/main" id="{87FE15E4-9644-4777-9800-6DBA086AD9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5318" y="1189176"/>
            <a:ext cx="5826760" cy="34979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Profiler on Mac">
            <a:extLst>
              <a:ext uri="{FF2B5EF4-FFF2-40B4-BE49-F238E27FC236}">
                <a16:creationId xmlns:a16="http://schemas.microsoft.com/office/drawing/2014/main" id="{C5059028-3699-441A-A011-FF8ED05AFC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7381" y="2513785"/>
            <a:ext cx="5826760" cy="405470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B18F1A7-8D9B-430F-AF31-A63D74C12A75}"/>
              </a:ext>
            </a:extLst>
          </p:cNvPr>
          <p:cNvSpPr txBox="1"/>
          <p:nvPr/>
        </p:nvSpPr>
        <p:spPr>
          <a:xfrm>
            <a:off x="10985500" y="6368635"/>
            <a:ext cx="191036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*Enterprise</a:t>
            </a:r>
          </a:p>
        </p:txBody>
      </p:sp>
    </p:spTree>
    <p:extLst>
      <p:ext uri="{BB962C8B-B14F-4D97-AF65-F5344CB8AC3E}">
        <p14:creationId xmlns:p14="http://schemas.microsoft.com/office/powerpoint/2010/main" val="2983013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BD653-7F69-483C-822D-24D4C2462612}"/>
              </a:ext>
            </a:extLst>
          </p:cNvPr>
          <p:cNvSpPr>
            <a:spLocks noGrp="1"/>
          </p:cNvSpPr>
          <p:nvPr>
            <p:ph type="title"/>
          </p:nvPr>
        </p:nvSpPr>
        <p:spPr/>
        <p:txBody>
          <a:bodyPr/>
          <a:lstStyle/>
          <a:p>
            <a:r>
              <a:rPr lang="en-US"/>
              <a:t>Visual Studio </a:t>
            </a:r>
            <a:r>
              <a:rPr lang="en-US" err="1"/>
              <a:t>IntelliCode</a:t>
            </a:r>
            <a:r>
              <a:rPr lang="en-US"/>
              <a:t> </a:t>
            </a:r>
            <a:endParaRPr lang="en-US" sz="1800"/>
          </a:p>
        </p:txBody>
      </p:sp>
      <p:pic>
        <p:nvPicPr>
          <p:cNvPr id="5122" name="Picture 2" descr="https://visualstudio.microsoft.com/wp-content/uploads/2018/04/intellicode-code-confidently@2x-800x667.png">
            <a:extLst>
              <a:ext uri="{FF2B5EF4-FFF2-40B4-BE49-F238E27FC236}">
                <a16:creationId xmlns:a16="http://schemas.microsoft.com/office/drawing/2014/main" id="{4CB61189-22A9-4E92-A7F6-D6A272F955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209" y="2088842"/>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visualstudio.microsoft.com/wp-content/uploads/2018/04/intellicode-fix-early@2x-800x667.png">
            <a:extLst>
              <a:ext uri="{FF2B5EF4-FFF2-40B4-BE49-F238E27FC236}">
                <a16:creationId xmlns:a16="http://schemas.microsoft.com/office/drawing/2014/main" id="{8F6B7F8E-6D79-4E72-B85E-361E4846B4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9165" y="2190880"/>
            <a:ext cx="4260614" cy="355228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s://visualstudio.microsoft.com/wp-content/uploads/2018/04/intellicode-review-healthily@2x-800x667.png">
            <a:extLst>
              <a:ext uri="{FF2B5EF4-FFF2-40B4-BE49-F238E27FC236}">
                <a16:creationId xmlns:a16="http://schemas.microsoft.com/office/drawing/2014/main" id="{6F9498EB-B585-46BC-AC97-78A80EA43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8120" y="2088841"/>
            <a:ext cx="4260614" cy="3552287"/>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BB7E2BC0-E214-4F76-BE89-620BD9276CA9}"/>
              </a:ext>
            </a:extLst>
          </p:cNvPr>
          <p:cNvSpPr/>
          <p:nvPr/>
        </p:nvSpPr>
        <p:spPr>
          <a:xfrm>
            <a:off x="500209" y="5660539"/>
            <a:ext cx="4260613" cy="369332"/>
          </a:xfrm>
          <a:prstGeom prst="rect">
            <a:avLst/>
          </a:prstGeom>
        </p:spPr>
        <p:txBody>
          <a:bodyPr wrap="square">
            <a:spAutoFit/>
          </a:bodyPr>
          <a:lstStyle/>
          <a:p>
            <a:pPr algn="ctr"/>
            <a:r>
              <a:rPr lang="en-US"/>
              <a:t>Code with confidence</a:t>
            </a:r>
          </a:p>
        </p:txBody>
      </p:sp>
      <p:sp>
        <p:nvSpPr>
          <p:cNvPr id="9" name="Rectangle 8">
            <a:extLst>
              <a:ext uri="{FF2B5EF4-FFF2-40B4-BE49-F238E27FC236}">
                <a16:creationId xmlns:a16="http://schemas.microsoft.com/office/drawing/2014/main" id="{88F81404-B5B5-40B1-8EA9-CA343FBA1E2B}"/>
              </a:ext>
            </a:extLst>
          </p:cNvPr>
          <p:cNvSpPr/>
          <p:nvPr/>
        </p:nvSpPr>
        <p:spPr>
          <a:xfrm>
            <a:off x="4319164" y="5660539"/>
            <a:ext cx="4260614" cy="369332"/>
          </a:xfrm>
          <a:prstGeom prst="rect">
            <a:avLst/>
          </a:prstGeom>
        </p:spPr>
        <p:txBody>
          <a:bodyPr wrap="square">
            <a:spAutoFit/>
          </a:bodyPr>
          <a:lstStyle/>
          <a:p>
            <a:pPr algn="ctr"/>
            <a:r>
              <a:rPr lang="en-US"/>
              <a:t>Find issues Faster</a:t>
            </a:r>
          </a:p>
        </p:txBody>
      </p:sp>
      <p:sp>
        <p:nvSpPr>
          <p:cNvPr id="10" name="Rectangle 9">
            <a:extLst>
              <a:ext uri="{FF2B5EF4-FFF2-40B4-BE49-F238E27FC236}">
                <a16:creationId xmlns:a16="http://schemas.microsoft.com/office/drawing/2014/main" id="{F15EC1A1-81DB-472C-AD37-D16AE797AE03}"/>
              </a:ext>
            </a:extLst>
          </p:cNvPr>
          <p:cNvSpPr/>
          <p:nvPr/>
        </p:nvSpPr>
        <p:spPr>
          <a:xfrm>
            <a:off x="8138119" y="5641128"/>
            <a:ext cx="3786961" cy="369332"/>
          </a:xfrm>
          <a:prstGeom prst="rect">
            <a:avLst/>
          </a:prstGeom>
        </p:spPr>
        <p:txBody>
          <a:bodyPr wrap="square">
            <a:spAutoFit/>
          </a:bodyPr>
          <a:lstStyle/>
          <a:p>
            <a:pPr algn="ctr"/>
            <a:r>
              <a:rPr lang="en-US"/>
              <a:t>Focused code reviews</a:t>
            </a:r>
          </a:p>
        </p:txBody>
      </p:sp>
      <p:sp>
        <p:nvSpPr>
          <p:cNvPr id="3" name="TextBox 2">
            <a:extLst>
              <a:ext uri="{FF2B5EF4-FFF2-40B4-BE49-F238E27FC236}">
                <a16:creationId xmlns:a16="http://schemas.microsoft.com/office/drawing/2014/main" id="{E30FE2FA-FCD1-473F-B6F9-3120DFCE38A8}"/>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1489213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080E4-7440-41EE-A826-755EB5E1FD69}"/>
              </a:ext>
            </a:extLst>
          </p:cNvPr>
          <p:cNvSpPr>
            <a:spLocks noGrp="1"/>
          </p:cNvSpPr>
          <p:nvPr>
            <p:ph type="title"/>
          </p:nvPr>
        </p:nvSpPr>
        <p:spPr/>
        <p:txBody>
          <a:bodyPr/>
          <a:lstStyle/>
          <a:p>
            <a:r>
              <a:rPr lang="en-US"/>
              <a:t>Visual Studio Live Share</a:t>
            </a:r>
          </a:p>
        </p:txBody>
      </p:sp>
      <p:sp>
        <p:nvSpPr>
          <p:cNvPr id="3" name="Rectangle 2">
            <a:extLst>
              <a:ext uri="{FF2B5EF4-FFF2-40B4-BE49-F238E27FC236}">
                <a16:creationId xmlns:a16="http://schemas.microsoft.com/office/drawing/2014/main" id="{E2BA7B2E-62E2-4EBE-9C0D-512CE02329C8}"/>
              </a:ext>
            </a:extLst>
          </p:cNvPr>
          <p:cNvSpPr/>
          <p:nvPr/>
        </p:nvSpPr>
        <p:spPr>
          <a:xfrm>
            <a:off x="388701" y="1004510"/>
            <a:ext cx="3924985" cy="369332"/>
          </a:xfrm>
          <a:prstGeom prst="rect">
            <a:avLst/>
          </a:prstGeom>
        </p:spPr>
        <p:txBody>
          <a:bodyPr wrap="square">
            <a:spAutoFit/>
          </a:bodyPr>
          <a:lstStyle/>
          <a:p>
            <a:r>
              <a:rPr lang="en-US"/>
              <a:t>Real-time collaborative development</a:t>
            </a:r>
          </a:p>
        </p:txBody>
      </p:sp>
      <p:pic>
        <p:nvPicPr>
          <p:cNvPr id="6146" name="Picture 2" descr="screenshot of Live Share collaboration window">
            <a:extLst>
              <a:ext uri="{FF2B5EF4-FFF2-40B4-BE49-F238E27FC236}">
                <a16:creationId xmlns:a16="http://schemas.microsoft.com/office/drawing/2014/main" id="{7DDD2750-A6A3-4C32-BA40-BAFA1A42E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0694" y="2329645"/>
            <a:ext cx="6044386" cy="35105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8" name="Picture 4" descr="Screenshot of 2 people editing code in real time together">
            <a:extLst>
              <a:ext uri="{FF2B5EF4-FFF2-40B4-BE49-F238E27FC236}">
                <a16:creationId xmlns:a16="http://schemas.microsoft.com/office/drawing/2014/main" id="{46F9400B-658E-4BCB-A5AB-C685A7B20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701" y="2329644"/>
            <a:ext cx="5299337" cy="351229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5AF5896-0727-45F7-A22D-E367D950DB66}"/>
              </a:ext>
            </a:extLst>
          </p:cNvPr>
          <p:cNvSpPr/>
          <p:nvPr/>
        </p:nvSpPr>
        <p:spPr>
          <a:xfrm>
            <a:off x="388701" y="5938835"/>
            <a:ext cx="5299337" cy="369332"/>
          </a:xfrm>
          <a:prstGeom prst="rect">
            <a:avLst/>
          </a:prstGeom>
        </p:spPr>
        <p:txBody>
          <a:bodyPr wrap="square">
            <a:spAutoFit/>
          </a:bodyPr>
          <a:lstStyle/>
          <a:p>
            <a:pPr algn="ctr"/>
            <a:r>
              <a:rPr lang="en-US"/>
              <a:t>No-hassle sharing for any language, any app</a:t>
            </a:r>
          </a:p>
        </p:txBody>
      </p:sp>
      <p:sp>
        <p:nvSpPr>
          <p:cNvPr id="7" name="Rectangle 6">
            <a:extLst>
              <a:ext uri="{FF2B5EF4-FFF2-40B4-BE49-F238E27FC236}">
                <a16:creationId xmlns:a16="http://schemas.microsoft.com/office/drawing/2014/main" id="{AE90D004-2999-46F5-B8B6-600BB777A307}"/>
              </a:ext>
            </a:extLst>
          </p:cNvPr>
          <p:cNvSpPr/>
          <p:nvPr/>
        </p:nvSpPr>
        <p:spPr>
          <a:xfrm>
            <a:off x="5880694" y="5938835"/>
            <a:ext cx="6044386" cy="369332"/>
          </a:xfrm>
          <a:prstGeom prst="rect">
            <a:avLst/>
          </a:prstGeom>
        </p:spPr>
        <p:txBody>
          <a:bodyPr wrap="square">
            <a:spAutoFit/>
          </a:bodyPr>
          <a:lstStyle/>
          <a:p>
            <a:pPr algn="ctr"/>
            <a:r>
              <a:rPr lang="en-US"/>
              <a:t>Collaborate from the comfort of your favorite tool</a:t>
            </a:r>
          </a:p>
        </p:txBody>
      </p:sp>
      <p:sp>
        <p:nvSpPr>
          <p:cNvPr id="8" name="TextBox 7">
            <a:extLst>
              <a:ext uri="{FF2B5EF4-FFF2-40B4-BE49-F238E27FC236}">
                <a16:creationId xmlns:a16="http://schemas.microsoft.com/office/drawing/2014/main" id="{9A45F83E-2AE4-45D8-A124-8561975FABC9}"/>
              </a:ext>
            </a:extLst>
          </p:cNvPr>
          <p:cNvSpPr txBox="1"/>
          <p:nvPr/>
        </p:nvSpPr>
        <p:spPr>
          <a:xfrm>
            <a:off x="11123630" y="6368635"/>
            <a:ext cx="1772239" cy="489365"/>
          </a:xfrm>
          <a:prstGeom prst="rect">
            <a:avLst/>
          </a:prstGeom>
          <a:noFill/>
        </p:spPr>
        <p:txBody>
          <a:bodyPr wrap="squar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*VS 2019</a:t>
            </a:r>
          </a:p>
        </p:txBody>
      </p:sp>
    </p:spTree>
    <p:extLst>
      <p:ext uri="{BB962C8B-B14F-4D97-AF65-F5344CB8AC3E}">
        <p14:creationId xmlns:p14="http://schemas.microsoft.com/office/powerpoint/2010/main" val="2364319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08" y="249539"/>
            <a:ext cx="6358923" cy="6358923"/>
          </a:xfrm>
          <a:prstGeom prst="rect">
            <a:avLst/>
          </a:prstGeom>
        </p:spPr>
      </p:pic>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a:solidFill>
                  <a:srgbClr val="FFFFFF"/>
                </a:solidFill>
                <a:latin typeface="Segoe UI Light"/>
                <a:sym typeface="Segoe UI"/>
              </a:rPr>
              <a:t>Get started today</a:t>
            </a:r>
          </a:p>
          <a:p>
            <a:pPr defTabSz="914238"/>
            <a:r>
              <a:rPr lang="en-US">
                <a:solidFill>
                  <a:srgbClr val="FFFFFF"/>
                </a:solidFill>
                <a:latin typeface="Segoe UI Light"/>
                <a:sym typeface="Segoe UI"/>
              </a:rPr>
              <a:t>xamarin.com</a:t>
            </a:r>
          </a:p>
        </p:txBody>
      </p:sp>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rgbClr val="404040"/>
                </a:solidFill>
                <a:cs typeface="Arial"/>
              </a:rPr>
              <a:t>Matthew Leibowitz</a:t>
            </a:r>
          </a:p>
          <a:p>
            <a:pPr defTabSz="914314"/>
            <a:r>
              <a:rPr lang="en-US" sz="1961" kern="0" dirty="0">
                <a:solidFill>
                  <a:srgbClr val="404040"/>
                </a:solidFill>
                <a:latin typeface="Segoe UI Light"/>
                <a:cs typeface="Arial"/>
              </a:rPr>
              <a:t>Senior Software Engineer @ Microsoft</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3267004" cy="416695"/>
            </a:xfrm>
            <a:prstGeom prst="rect">
              <a:avLst/>
            </a:prstGeom>
            <a:noFill/>
          </p:spPr>
          <p:txBody>
            <a:bodyPr wrap="square" rtlCol="0">
              <a:spAutoFit/>
            </a:bodyPr>
            <a:lstStyle/>
            <a:p>
              <a:pPr defTabSz="914314">
                <a:lnSpc>
                  <a:spcPct val="130000"/>
                </a:lnSpc>
              </a:pPr>
              <a:r>
                <a:rPr lang="en-US" sz="1765" kern="0" dirty="0">
                  <a:solidFill>
                    <a:srgbClr val="404040"/>
                  </a:solidFill>
                  <a:latin typeface="Segoe UI Light"/>
                  <a:cs typeface="Arial"/>
                </a:rPr>
                <a:t>maleib@microsoft.com</a:t>
              </a:r>
            </a:p>
          </p:txBody>
        </p:sp>
        <p:sp>
          <p:nvSpPr>
            <p:cNvPr id="11" name="TextBox 10"/>
            <p:cNvSpPr txBox="1"/>
            <p:nvPr/>
          </p:nvSpPr>
          <p:spPr>
            <a:xfrm>
              <a:off x="5263582" y="5935662"/>
              <a:ext cx="3163436" cy="416695"/>
            </a:xfrm>
            <a:prstGeom prst="rect">
              <a:avLst/>
            </a:prstGeom>
            <a:noFill/>
          </p:spPr>
          <p:txBody>
            <a:bodyPr wrap="square" rtlCol="0">
              <a:spAutoFit/>
            </a:bodyPr>
            <a:lstStyle/>
            <a:p>
              <a:pPr algn="ctr" defTabSz="914314">
                <a:lnSpc>
                  <a:spcPct val="130000"/>
                </a:lnSpc>
              </a:pPr>
              <a:r>
                <a:rPr lang="en-US" sz="1765" kern="0" dirty="0">
                  <a:solidFill>
                    <a:srgbClr val="404040"/>
                  </a:solidFill>
                  <a:latin typeface="Segoe UI Light"/>
                  <a:cs typeface="Arial"/>
                </a:rPr>
                <a:t>dotnetdevaddict.co.za</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dirty="0">
                  <a:solidFill>
                    <a:srgbClr val="404040"/>
                  </a:solidFill>
                  <a:latin typeface="Segoe UI Light"/>
                  <a:cs typeface="Arial"/>
                </a:rPr>
                <a:t>@mattleibow</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pic>
        <p:nvPicPr>
          <p:cNvPr id="61" name="Shape 61" descr="Slide 2 Copy 16.png"/>
          <p:cNvPicPr preferRelativeResize="0"/>
          <p:nvPr/>
        </p:nvPicPr>
        <p:blipFill rotWithShape="1">
          <a:blip r:embed="rId3">
            <a:alphaModFix/>
          </a:blip>
          <a:srcRect/>
          <a:stretch/>
        </p:blipFill>
        <p:spPr>
          <a:xfrm>
            <a:off x="203201" y="203200"/>
            <a:ext cx="11467719" cy="6451600"/>
          </a:xfrm>
          <a:prstGeom prst="rect">
            <a:avLst/>
          </a:prstGeom>
          <a:noFill/>
          <a:ln>
            <a:noFill/>
          </a:ln>
        </p:spPr>
      </p:pic>
      <p:sp>
        <p:nvSpPr>
          <p:cNvPr id="62" name="Shape 62"/>
          <p:cNvSpPr txBox="1">
            <a:spLocks noGrp="1"/>
          </p:cNvSpPr>
          <p:nvPr>
            <p:ph type="title"/>
          </p:nvPr>
        </p:nvSpPr>
        <p:spPr>
          <a:prstGeom prst="rect">
            <a:avLst/>
          </a:prstGeom>
        </p:spPr>
        <p:txBody>
          <a:bodyPr wrap="square" lIns="121900" tIns="121900" rIns="121900" bIns="121900" anchor="ctr" anchorCtr="0">
            <a:noAutofit/>
          </a:bodyPr>
          <a:lstStyle/>
          <a:p>
            <a:r>
              <a:rPr lang="en" i="0">
                <a:solidFill>
                  <a:srgbClr val="666666"/>
                </a:solidFill>
                <a:latin typeface="Segoe UI Light" panose="020B0502040204020203" pitchFamily="34" charset="0"/>
                <a:cs typeface="Segoe UI Light" panose="020B0502040204020203" pitchFamily="34" charset="0"/>
              </a:rPr>
              <a:t>Software drives more of the things we do every day.</a:t>
            </a:r>
          </a:p>
        </p:txBody>
      </p:sp>
      <p:sp>
        <p:nvSpPr>
          <p:cNvPr id="2" name="Rectangle 1">
            <a:extLst>
              <a:ext uri="{FF2B5EF4-FFF2-40B4-BE49-F238E27FC236}">
                <a16:creationId xmlns:a16="http://schemas.microsoft.com/office/drawing/2014/main" id="{246E7725-D1F5-4B33-A094-192E94ACB1AC}"/>
              </a:ext>
            </a:extLst>
          </p:cNvPr>
          <p:cNvSpPr/>
          <p:nvPr/>
        </p:nvSpPr>
        <p:spPr bwMode="auto">
          <a:xfrm>
            <a:off x="529520" y="520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38DA0DE-179B-4F88-AC9A-2D625DBC99E5}"/>
              </a:ext>
            </a:extLst>
          </p:cNvPr>
          <p:cNvSpPr/>
          <p:nvPr/>
        </p:nvSpPr>
        <p:spPr bwMode="auto">
          <a:xfrm>
            <a:off x="2667000" y="640150"/>
            <a:ext cx="1998839"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EBCD4E-9FD2-4D1D-AEB3-17430C4F8F04}"/>
              </a:ext>
            </a:extLst>
          </p:cNvPr>
          <p:cNvSpPr/>
          <p:nvPr/>
        </p:nvSpPr>
        <p:spPr bwMode="auto">
          <a:xfrm>
            <a:off x="4843639" y="699875"/>
            <a:ext cx="1998838"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69DDFB8-F59C-4755-96C8-092FB145AA4F}"/>
              </a:ext>
            </a:extLst>
          </p:cNvPr>
          <p:cNvSpPr/>
          <p:nvPr/>
        </p:nvSpPr>
        <p:spPr bwMode="auto">
          <a:xfrm>
            <a:off x="7129638"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BA23D8-42B9-4A92-A6C1-BA5AC77ACA6E}"/>
              </a:ext>
            </a:extLst>
          </p:cNvPr>
          <p:cNvSpPr/>
          <p:nvPr/>
        </p:nvSpPr>
        <p:spPr bwMode="auto">
          <a:xfrm>
            <a:off x="9400279"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6AE00A7-5140-4D78-BD44-73530BE3B9A7}"/>
              </a:ext>
            </a:extLst>
          </p:cNvPr>
          <p:cNvSpPr/>
          <p:nvPr/>
        </p:nvSpPr>
        <p:spPr bwMode="auto">
          <a:xfrm>
            <a:off x="58913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F91619F-7F66-4E64-A303-21D16EF4C892}"/>
              </a:ext>
            </a:extLst>
          </p:cNvPr>
          <p:cNvSpPr/>
          <p:nvPr/>
        </p:nvSpPr>
        <p:spPr bwMode="auto">
          <a:xfrm>
            <a:off x="271391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2E5552-5210-4DE0-A44E-B22602214BC9}"/>
              </a:ext>
            </a:extLst>
          </p:cNvPr>
          <p:cNvSpPr/>
          <p:nvPr/>
        </p:nvSpPr>
        <p:spPr bwMode="auto">
          <a:xfrm>
            <a:off x="4937477" y="4171438"/>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9A554F6-176C-41E4-A9C9-2896F53D515D}"/>
              </a:ext>
            </a:extLst>
          </p:cNvPr>
          <p:cNvSpPr/>
          <p:nvPr/>
        </p:nvSpPr>
        <p:spPr bwMode="auto">
          <a:xfrm>
            <a:off x="7125756" y="4049925"/>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BCAC104-882D-4D08-864D-DEDCE7432B4F}"/>
              </a:ext>
            </a:extLst>
          </p:cNvPr>
          <p:cNvSpPr/>
          <p:nvPr/>
        </p:nvSpPr>
        <p:spPr bwMode="auto">
          <a:xfrm>
            <a:off x="9416694" y="39902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2000"/>
                            </p:stCondLst>
                            <p:childTnLst>
                              <p:par>
                                <p:cTn id="21" presetID="10" presetClass="exit" presetSubtype="0" fill="hold" grpId="0" nodeType="after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2500"/>
                            </p:stCondLst>
                            <p:childTnLst>
                              <p:par>
                                <p:cTn id="25" presetID="10" presetClass="exit" presetSubtype="0" fill="hold" grpId="0" nodeType="after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3000"/>
                            </p:stCondLst>
                            <p:childTnLst>
                              <p:par>
                                <p:cTn id="29" presetID="10" presetClass="exit" presetSubtype="0" fill="hold" grpId="0" nodeType="after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grpId="0" nodeType="after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4000"/>
                            </p:stCondLst>
                            <p:childTnLst>
                              <p:par>
                                <p:cTn id="37" presetID="10" presetClass="exit" presetSubtype="0" fill="hold" grpId="0" nodeType="after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4500"/>
                            </p:stCondLst>
                            <p:childTnLst>
                              <p:par>
                                <p:cTn id="41" presetID="10" presetClass="exit" presetSubtype="0" fill="hold" grpId="0" nodeType="after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descr="Slide 2 Copy 11.png"/>
          <p:cNvPicPr preferRelativeResize="0"/>
          <p:nvPr/>
        </p:nvPicPr>
        <p:blipFill rotWithShape="1">
          <a:blip r:embed="rId3">
            <a:alphaModFix/>
          </a:blip>
          <a:srcRect/>
          <a:stretch/>
        </p:blipFill>
        <p:spPr>
          <a:xfrm>
            <a:off x="953" y="0"/>
            <a:ext cx="12190095" cy="6858000"/>
          </a:xfrm>
          <a:prstGeom prst="rect">
            <a:avLst/>
          </a:prstGeom>
          <a:noFill/>
          <a:ln>
            <a:noFill/>
          </a:ln>
        </p:spPr>
      </p:pic>
      <p:sp>
        <p:nvSpPr>
          <p:cNvPr id="68" name="Shape 68"/>
          <p:cNvSpPr txBox="1">
            <a:spLocks noGrp="1"/>
          </p:cNvSpPr>
          <p:nvPr>
            <p:ph type="title"/>
          </p:nvPr>
        </p:nvSpPr>
        <p:spPr>
          <a:prstGeom prst="rect">
            <a:avLst/>
          </a:prstGeom>
        </p:spPr>
        <p:txBody>
          <a:bodyPr wrap="square" lIns="121900" tIns="121900" rIns="121900" bIns="121900" anchor="t" anchorCtr="0">
            <a:noAutofit/>
          </a:bodyPr>
          <a:lstStyle/>
          <a:p>
            <a:r>
              <a:rPr lang="en">
                <a:solidFill>
                  <a:srgbClr val="666666"/>
                </a:solidFill>
                <a:latin typeface="Segoe UI Light" panose="020B0502040204020203" pitchFamily="34" charset="0"/>
                <a:cs typeface="Segoe UI Light" panose="020B0502040204020203" pitchFamily="34" charset="0"/>
              </a:rPr>
              <a:t>New challenges</a:t>
            </a:r>
          </a:p>
        </p:txBody>
      </p:sp>
      <p:sp>
        <p:nvSpPr>
          <p:cNvPr id="69" name="Shape 69"/>
          <p:cNvSpPr txBox="1"/>
          <p:nvPr/>
        </p:nvSpPr>
        <p:spPr>
          <a:xfrm>
            <a:off x="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More devices</a:t>
            </a:r>
          </a:p>
        </p:txBody>
      </p:sp>
      <p:sp>
        <p:nvSpPr>
          <p:cNvPr id="70" name="Shape 70"/>
          <p:cNvSpPr txBox="1"/>
          <p:nvPr/>
        </p:nvSpPr>
        <p:spPr>
          <a:xfrm>
            <a:off x="408940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Emerging platforms</a:t>
            </a:r>
          </a:p>
        </p:txBody>
      </p:sp>
      <p:sp>
        <p:nvSpPr>
          <p:cNvPr id="71" name="Shape 71"/>
          <p:cNvSpPr txBox="1"/>
          <p:nvPr/>
        </p:nvSpPr>
        <p:spPr>
          <a:xfrm>
            <a:off x="8178800" y="5981375"/>
            <a:ext cx="40124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Data &amp; intelligence</a:t>
            </a:r>
          </a:p>
        </p:txBody>
      </p:sp>
      <p:sp>
        <p:nvSpPr>
          <p:cNvPr id="7" name="Rectangle 6">
            <a:extLst>
              <a:ext uri="{FF2B5EF4-FFF2-40B4-BE49-F238E27FC236}">
                <a16:creationId xmlns:a16="http://schemas.microsoft.com/office/drawing/2014/main" id="{C1447247-959D-44E3-A207-4C6830972658}"/>
              </a:ext>
            </a:extLst>
          </p:cNvPr>
          <p:cNvSpPr/>
          <p:nvPr/>
        </p:nvSpPr>
        <p:spPr bwMode="auto">
          <a:xfrm>
            <a:off x="-38200" y="1333931"/>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E4DF040-C695-4A0C-A23A-49E0989E130B}"/>
              </a:ext>
            </a:extLst>
          </p:cNvPr>
          <p:cNvSpPr/>
          <p:nvPr/>
        </p:nvSpPr>
        <p:spPr bwMode="auto">
          <a:xfrm>
            <a:off x="3974924"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57DACD-0DDE-478B-BC8A-F2DF035E9CDE}"/>
              </a:ext>
            </a:extLst>
          </p:cNvPr>
          <p:cNvSpPr/>
          <p:nvPr/>
        </p:nvSpPr>
        <p:spPr bwMode="auto">
          <a:xfrm>
            <a:off x="7912681"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dirty="0"/>
              <a:t>.NET: Your platform for building </a:t>
            </a:r>
            <a:r>
              <a:rPr lang="en-US" b="1" dirty="0"/>
              <a:t>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336471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childTnLst>
                          </p:cTn>
                        </p:par>
                        <p:par>
                          <p:cTn id="102" fill="hold">
                            <p:stCondLst>
                              <p:cond delay="4900"/>
                            </p:stCondLst>
                            <p:childTnLst>
                              <p:par>
                                <p:cTn id="103" presetID="10" presetClass="entr" presetSubtype="0"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fade">
                                      <p:cBhvr>
                                        <p:cTn id="105" dur="500"/>
                                        <p:tgtEl>
                                          <p:spTgt spid="36"/>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
                                        </p:tgtEl>
                                        <p:attrNameLst>
                                          <p:attrName>style.visibility</p:attrName>
                                        </p:attrNameLst>
                                      </p:cBhvr>
                                      <p:to>
                                        <p:strVal val="visible"/>
                                      </p:to>
                                    </p:set>
                                    <p:animEffect transition="in" filter="fade">
                                      <p:cBhvr>
                                        <p:cTn id="10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3" name="Rectangle 62"/>
          <p:cNvSpPr/>
          <p:nvPr/>
        </p:nvSpPr>
        <p:spPr bwMode="auto">
          <a:xfrm>
            <a:off x="-15860" y="973"/>
            <a:ext cx="3938276" cy="6855568"/>
          </a:xfrm>
          <a:prstGeom prst="rect">
            <a:avLst/>
          </a:prstGeom>
          <a:solidFill>
            <a:srgbClr val="512BD4"/>
          </a:solidFill>
          <a:ln w="10795" cap="flat" cmpd="sng" algn="ctr">
            <a:noFill/>
            <a:prstDash val="solid"/>
            <a:headEnd type="none" w="med" len="med"/>
            <a:tailEnd type="none" w="med"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gradFill>
                <a:gsLst>
                  <a:gs pos="5439">
                    <a:srgbClr val="F8F8F8"/>
                  </a:gs>
                  <a:gs pos="10000">
                    <a:srgbClr val="F8F8F8"/>
                  </a:gs>
                </a:gsLst>
                <a:lin ang="5400000" scaled="0"/>
              </a:gradFill>
              <a:latin typeface="Segoe UI"/>
            </a:endParaRPr>
          </a:p>
        </p:txBody>
      </p:sp>
      <p:sp>
        <p:nvSpPr>
          <p:cNvPr id="48" name="microsoft"/>
          <p:cNvSpPr/>
          <p:nvPr/>
        </p:nvSpPr>
        <p:spPr>
          <a:xfrm>
            <a:off x="165180" y="2150570"/>
            <a:ext cx="3584346" cy="2191754"/>
          </a:xfrm>
          <a:prstGeom prst="rect">
            <a:avLst/>
          </a:prstGeom>
        </p:spPr>
        <p:txBody>
          <a:bodyPr wrap="square" lIns="179234" anchor="t">
            <a:spAutoFit/>
          </a:bodyPr>
          <a:lstStyle/>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endPar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endParaRPr>
          </a:p>
          <a:p>
            <a:pPr defTabSz="896042" fontAlgn="base">
              <a:lnSpc>
                <a:spcPct val="90000"/>
              </a:lnSpc>
              <a:spcBef>
                <a:spcPct val="0"/>
              </a:spcBef>
              <a:spcAft>
                <a:spcPts val="1174"/>
              </a:spcAft>
              <a:defRPr/>
            </a:pPr>
            <a:r>
              <a:rPr lang="en-US" sz="4312" kern="0">
                <a:ln w="3175">
                  <a:noFill/>
                </a:ln>
                <a:gradFill>
                  <a:gsLst>
                    <a:gs pos="0">
                      <a:srgbClr val="FFFFFF"/>
                    </a:gs>
                    <a:gs pos="100000">
                      <a:srgbClr val="FFFFFF"/>
                    </a:gs>
                  </a:gsLst>
                  <a:lin ang="5400000" scaled="1"/>
                </a:gradFill>
                <a:latin typeface="Segoe UI Light" panose="020B0502040204020203" pitchFamily="34" charset="0"/>
                <a:cs typeface="Segoe UI Light" panose="020B0502040204020203" pitchFamily="34" charset="0"/>
              </a:rPr>
              <a:t>Xamarin</a:t>
            </a:r>
          </a:p>
        </p:txBody>
      </p:sp>
      <p:sp>
        <p:nvSpPr>
          <p:cNvPr id="53" name="TextBox 52"/>
          <p:cNvSpPr txBox="1"/>
          <p:nvPr/>
        </p:nvSpPr>
        <p:spPr>
          <a:xfrm>
            <a:off x="264563" y="4325207"/>
            <a:ext cx="3481778" cy="1832036"/>
          </a:xfrm>
          <a:prstGeom prst="rect">
            <a:avLst/>
          </a:prstGeom>
        </p:spPr>
        <p:txBody>
          <a:bodyPr wrap="square" rtlCol="0" anchor="t" anchorCtr="0">
            <a:spAutoFit/>
          </a:bodyPr>
          <a:lstStyle/>
          <a:p>
            <a:pPr defTabSz="896042">
              <a:lnSpc>
                <a:spcPct val="90000"/>
              </a:lnSpc>
              <a:spcBef>
                <a:spcPct val="0"/>
              </a:spcBef>
              <a:spcAft>
                <a:spcPts val="1567"/>
              </a:spcAft>
              <a:defRPr/>
            </a:pP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Loved by developers,</a:t>
            </a:r>
            <a:b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br>
            <a:r>
              <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trusted by enterprises</a:t>
            </a: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a:p>
            <a:pPr defTabSz="896042">
              <a:lnSpc>
                <a:spcPct val="90000"/>
              </a:lnSpc>
              <a:spcBef>
                <a:spcPct val="0"/>
              </a:spcBef>
              <a:spcAft>
                <a:spcPts val="1567"/>
              </a:spcAft>
              <a:defRPr/>
            </a:pPr>
            <a:endParaRPr lang="en-US" sz="2353" kern="0" dirty="0">
              <a:ln w="3175">
                <a:noFill/>
              </a:ln>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2" name="Group 1">
            <a:extLst>
              <a:ext uri="{FF2B5EF4-FFF2-40B4-BE49-F238E27FC236}">
                <a16:creationId xmlns:a16="http://schemas.microsoft.com/office/drawing/2014/main" id="{FE20C3AF-A20A-47AC-BFA5-841D7D2FD969}"/>
              </a:ext>
            </a:extLst>
          </p:cNvPr>
          <p:cNvGrpSpPr/>
          <p:nvPr/>
        </p:nvGrpSpPr>
        <p:grpSpPr>
          <a:xfrm>
            <a:off x="4524527" y="-117307"/>
            <a:ext cx="7317990" cy="6726125"/>
            <a:chOff x="4524527" y="-117307"/>
            <a:chExt cx="7317990" cy="6726125"/>
          </a:xfrm>
        </p:grpSpPr>
        <p:grpSp>
          <p:nvGrpSpPr>
            <p:cNvPr id="41" name="Group 40"/>
            <p:cNvGrpSpPr/>
            <p:nvPr/>
          </p:nvGrpSpPr>
          <p:grpSpPr>
            <a:xfrm>
              <a:off x="4531649" y="177025"/>
              <a:ext cx="1485451" cy="4815403"/>
              <a:chOff x="4633357" y="662152"/>
              <a:chExt cx="1786733" cy="5792072"/>
            </a:xfrm>
          </p:grpSpPr>
          <p:pic>
            <p:nvPicPr>
              <p:cNvPr id="43" name="Picture 42"/>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4983044" y="4972640"/>
                <a:ext cx="1087359" cy="426449"/>
              </a:xfrm>
              <a:prstGeom prst="rect">
                <a:avLst/>
              </a:prstGeom>
            </p:spPr>
          </p:pic>
          <p:pic>
            <p:nvPicPr>
              <p:cNvPr id="59" name="Picture 58"/>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32589" y="2228765"/>
                <a:ext cx="788269" cy="547478"/>
              </a:xfrm>
              <a:prstGeom prst="rect">
                <a:avLst/>
              </a:prstGeom>
            </p:spPr>
          </p:pic>
          <p:pic>
            <p:nvPicPr>
              <p:cNvPr id="60" name="Picture 59"/>
              <p:cNvPicPr>
                <a:picLocks noChangeAspect="1"/>
              </p:cNvPicPr>
              <p:nvPr/>
            </p:nvPicPr>
            <p:blipFill>
              <a:blip r:embed="rId5"/>
              <a:stretch>
                <a:fillRect/>
              </a:stretch>
            </p:blipFill>
            <p:spPr>
              <a:xfrm>
                <a:off x="4841807" y="1273046"/>
                <a:ext cx="1369833" cy="731508"/>
              </a:xfrm>
              <a:prstGeom prst="rect">
                <a:avLst/>
              </a:prstGeom>
            </p:spPr>
          </p:pic>
          <p:pic>
            <p:nvPicPr>
              <p:cNvPr id="64" name="Picture 63"/>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988238" y="4041535"/>
                <a:ext cx="1076971" cy="472575"/>
              </a:xfrm>
              <a:prstGeom prst="rect">
                <a:avLst/>
              </a:prstGeom>
            </p:spPr>
          </p:pic>
          <p:pic>
            <p:nvPicPr>
              <p:cNvPr id="65" name="Picture 64"/>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5202902" y="3180988"/>
                <a:ext cx="647643" cy="345194"/>
              </a:xfrm>
              <a:prstGeom prst="rect">
                <a:avLst/>
              </a:prstGeom>
            </p:spPr>
          </p:pic>
          <p:pic>
            <p:nvPicPr>
              <p:cNvPr id="69" name="Picture 68"/>
              <p:cNvPicPr>
                <a:picLocks noChangeAspect="1"/>
              </p:cNvPicPr>
              <p:nvPr/>
            </p:nvPicPr>
            <p:blipFill>
              <a:blip r:embed="rId8" cstate="hqprint">
                <a:clrChange>
                  <a:clrFrom>
                    <a:srgbClr val="FEFCFB"/>
                  </a:clrFrom>
                  <a:clrTo>
                    <a:srgbClr val="FEFCFB">
                      <a:alpha val="0"/>
                    </a:srgbClr>
                  </a:clrTo>
                </a:clrChange>
                <a:extLst>
                  <a:ext uri="{28A0092B-C50C-407E-A947-70E740481C1C}">
                    <a14:useLocalDpi xmlns:a14="http://schemas.microsoft.com/office/drawing/2010/main"/>
                  </a:ext>
                </a:extLst>
              </a:blip>
              <a:stretch>
                <a:fillRect/>
              </a:stretch>
            </p:blipFill>
            <p:spPr>
              <a:xfrm>
                <a:off x="4633357" y="662152"/>
                <a:ext cx="1786733" cy="529291"/>
              </a:xfrm>
              <a:prstGeom prst="rect">
                <a:avLst/>
              </a:prstGeom>
            </p:spPr>
          </p:pic>
          <p:pic>
            <p:nvPicPr>
              <p:cNvPr id="70" name="Picture 69"/>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4998207" y="5774702"/>
                <a:ext cx="1057036" cy="679522"/>
              </a:xfrm>
              <a:prstGeom prst="rect">
                <a:avLst/>
              </a:prstGeom>
            </p:spPr>
          </p:pic>
        </p:grpSp>
        <p:grpSp>
          <p:nvGrpSpPr>
            <p:cNvPr id="71" name="Group 70"/>
            <p:cNvGrpSpPr/>
            <p:nvPr/>
          </p:nvGrpSpPr>
          <p:grpSpPr>
            <a:xfrm>
              <a:off x="10156538" y="-117307"/>
              <a:ext cx="1685979" cy="5238545"/>
              <a:chOff x="9685665" y="164658"/>
              <a:chExt cx="2027932" cy="6301036"/>
            </a:xfrm>
          </p:grpSpPr>
          <p:pic>
            <p:nvPicPr>
              <p:cNvPr id="72" name="Picture 71"/>
              <p:cNvPicPr>
                <a:picLocks noChangeAspect="1"/>
              </p:cNvPicPr>
              <p:nvPr/>
            </p:nvPicPr>
            <p:blipFill>
              <a:blip r:embed="rId10" cstate="hqprint">
                <a:extLst>
                  <a:ext uri="{28A0092B-C50C-407E-A947-70E740481C1C}">
                    <a14:useLocalDpi xmlns:a14="http://schemas.microsoft.com/office/drawing/2010/main"/>
                  </a:ext>
                </a:extLst>
              </a:blip>
              <a:stretch>
                <a:fillRect/>
              </a:stretch>
            </p:blipFill>
            <p:spPr>
              <a:xfrm>
                <a:off x="9685665" y="164658"/>
                <a:ext cx="2027932" cy="1524278"/>
              </a:xfrm>
              <a:prstGeom prst="rect">
                <a:avLst/>
              </a:prstGeom>
            </p:spPr>
          </p:pic>
          <p:pic>
            <p:nvPicPr>
              <p:cNvPr id="73" name="Picture 72"/>
              <p:cNvPicPr>
                <a:picLocks noChangeAspect="1"/>
              </p:cNvPicPr>
              <p:nvPr/>
            </p:nvPicPr>
            <p:blipFill>
              <a:blip r:embed="rId11"/>
              <a:stretch>
                <a:fillRect/>
              </a:stretch>
            </p:blipFill>
            <p:spPr>
              <a:xfrm>
                <a:off x="9996939" y="2650894"/>
                <a:ext cx="1405384" cy="1405383"/>
              </a:xfrm>
              <a:prstGeom prst="rect">
                <a:avLst/>
              </a:prstGeom>
            </p:spPr>
          </p:pic>
          <p:pic>
            <p:nvPicPr>
              <p:cNvPr id="74" name="Picture 73"/>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10033505" y="1251517"/>
                <a:ext cx="1332253" cy="774566"/>
              </a:xfrm>
              <a:prstGeom prst="rect">
                <a:avLst/>
              </a:prstGeom>
            </p:spPr>
          </p:pic>
          <p:pic>
            <p:nvPicPr>
              <p:cNvPr id="75" name="Picture 74"/>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975880" y="5057760"/>
                <a:ext cx="1447503" cy="256209"/>
              </a:xfrm>
              <a:prstGeom prst="rect">
                <a:avLst/>
              </a:prstGeom>
            </p:spPr>
          </p:pic>
          <p:pic>
            <p:nvPicPr>
              <p:cNvPr id="76" name="Picture 75"/>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10024408" y="5763233"/>
                <a:ext cx="1350446" cy="702461"/>
              </a:xfrm>
              <a:prstGeom prst="rect">
                <a:avLst/>
              </a:prstGeom>
            </p:spPr>
          </p:pic>
          <p:pic>
            <p:nvPicPr>
              <p:cNvPr id="77" name="Picture 76"/>
              <p:cNvPicPr>
                <a:picLocks noChangeAspect="1"/>
              </p:cNvPicPr>
              <p:nvPr/>
            </p:nvPicPr>
            <p:blipFill>
              <a:blip r:embed="rId15" cstate="hqprint">
                <a:extLst>
                  <a:ext uri="{28A0092B-C50C-407E-A947-70E740481C1C}">
                    <a14:useLocalDpi xmlns:a14="http://schemas.microsoft.com/office/drawing/2010/main"/>
                  </a:ext>
                </a:extLst>
              </a:blip>
              <a:stretch>
                <a:fillRect/>
              </a:stretch>
            </p:blipFill>
            <p:spPr>
              <a:xfrm>
                <a:off x="9896932" y="2158681"/>
                <a:ext cx="1605399" cy="687646"/>
              </a:xfrm>
              <a:prstGeom prst="rect">
                <a:avLst/>
              </a:prstGeom>
            </p:spPr>
          </p:pic>
          <p:pic>
            <p:nvPicPr>
              <p:cNvPr id="78" name="Picture 77"/>
              <p:cNvPicPr>
                <a:picLocks noChangeAspect="1"/>
              </p:cNvPicPr>
              <p:nvPr/>
            </p:nvPicPr>
            <p:blipFill>
              <a:blip r:embed="rId16"/>
              <a:stretch>
                <a:fillRect/>
              </a:stretch>
            </p:blipFill>
            <p:spPr>
              <a:xfrm>
                <a:off x="9762367" y="3871674"/>
                <a:ext cx="1874529" cy="812297"/>
              </a:xfrm>
              <a:prstGeom prst="rect">
                <a:avLst/>
              </a:prstGeom>
            </p:spPr>
          </p:pic>
        </p:grpSp>
        <p:grpSp>
          <p:nvGrpSpPr>
            <p:cNvPr id="79" name="Group 78"/>
            <p:cNvGrpSpPr/>
            <p:nvPr/>
          </p:nvGrpSpPr>
          <p:grpSpPr>
            <a:xfrm>
              <a:off x="8290128" y="197898"/>
              <a:ext cx="1488880" cy="4639044"/>
              <a:chOff x="8073056" y="687256"/>
              <a:chExt cx="1790857" cy="5579944"/>
            </a:xfrm>
          </p:grpSpPr>
          <p:pic>
            <p:nvPicPr>
              <p:cNvPr id="80" name="Picture 79"/>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8292991" y="4277947"/>
                <a:ext cx="1332704" cy="170132"/>
              </a:xfrm>
              <a:prstGeom prst="rect">
                <a:avLst/>
              </a:prstGeom>
            </p:spPr>
          </p:pic>
          <p:grpSp>
            <p:nvGrpSpPr>
              <p:cNvPr id="81" name="Group 80"/>
              <p:cNvGrpSpPr/>
              <p:nvPr/>
            </p:nvGrpSpPr>
            <p:grpSpPr>
              <a:xfrm>
                <a:off x="8073056" y="687256"/>
                <a:ext cx="1790857" cy="5579944"/>
                <a:chOff x="8039806" y="687256"/>
                <a:chExt cx="1790857" cy="5579944"/>
              </a:xfrm>
            </p:grpSpPr>
            <p:pic>
              <p:nvPicPr>
                <p:cNvPr id="82" name="Picture 81"/>
                <p:cNvPicPr>
                  <a:picLocks noChangeAspect="1"/>
                </p:cNvPicPr>
                <p:nvPr/>
              </p:nvPicPr>
              <p:blipFill>
                <a:blip r:embed="rId18"/>
                <a:stretch>
                  <a:fillRect/>
                </a:stretch>
              </p:blipFill>
              <p:spPr>
                <a:xfrm>
                  <a:off x="8338860" y="3032462"/>
                  <a:ext cx="1192748" cy="642247"/>
                </a:xfrm>
                <a:prstGeom prst="rect">
                  <a:avLst/>
                </a:prstGeom>
              </p:spPr>
            </p:pic>
            <p:pic>
              <p:nvPicPr>
                <p:cNvPr id="83" name="Picture 82"/>
                <p:cNvPicPr>
                  <a:picLocks noChangeAspect="1"/>
                </p:cNvPicPr>
                <p:nvPr/>
              </p:nvPicPr>
              <p:blipFill>
                <a:blip r:embed="rId19" cstate="hqprint">
                  <a:extLst>
                    <a:ext uri="{28A0092B-C50C-407E-A947-70E740481C1C}">
                      <a14:useLocalDpi xmlns:a14="http://schemas.microsoft.com/office/drawing/2010/main"/>
                    </a:ext>
                  </a:extLst>
                </a:blip>
                <a:stretch>
                  <a:fillRect/>
                </a:stretch>
              </p:blipFill>
              <p:spPr>
                <a:xfrm>
                  <a:off x="8187223" y="687256"/>
                  <a:ext cx="1496022" cy="479083"/>
                </a:xfrm>
                <a:prstGeom prst="rect">
                  <a:avLst/>
                </a:prstGeom>
              </p:spPr>
            </p:pic>
            <p:pic>
              <p:nvPicPr>
                <p:cNvPr id="84" name="Picture 83"/>
                <p:cNvPicPr>
                  <a:picLocks noChangeAspect="1"/>
                </p:cNvPicPr>
                <p:nvPr/>
              </p:nvPicPr>
              <p:blipFill>
                <a:blip r:embed="rId20" cstate="hqprint">
                  <a:extLst>
                    <a:ext uri="{28A0092B-C50C-407E-A947-70E740481C1C}">
                      <a14:useLocalDpi xmlns:a14="http://schemas.microsoft.com/office/drawing/2010/main"/>
                    </a:ext>
                  </a:extLst>
                </a:blip>
                <a:stretch>
                  <a:fillRect/>
                </a:stretch>
              </p:blipFill>
              <p:spPr>
                <a:xfrm>
                  <a:off x="8291926" y="1485512"/>
                  <a:ext cx="1286617" cy="306577"/>
                </a:xfrm>
                <a:prstGeom prst="rect">
                  <a:avLst/>
                </a:prstGeom>
              </p:spPr>
            </p:pic>
            <p:pic>
              <p:nvPicPr>
                <p:cNvPr id="85" name="Picture 84"/>
                <p:cNvPicPr>
                  <a:picLocks noChangeAspect="1"/>
                </p:cNvPicPr>
                <p:nvPr/>
              </p:nvPicPr>
              <p:blipFill>
                <a:blip r:embed="rId21"/>
                <a:stretch>
                  <a:fillRect/>
                </a:stretch>
              </p:blipFill>
              <p:spPr>
                <a:xfrm>
                  <a:off x="8324967" y="4949080"/>
                  <a:ext cx="1220534" cy="473568"/>
                </a:xfrm>
                <a:prstGeom prst="rect">
                  <a:avLst/>
                </a:prstGeom>
              </p:spPr>
            </p:pic>
            <p:pic>
              <p:nvPicPr>
                <p:cNvPr id="86" name="Picture 85"/>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8121362" y="5961726"/>
                  <a:ext cx="1627744" cy="305474"/>
                </a:xfrm>
                <a:prstGeom prst="rect">
                  <a:avLst/>
                </a:prstGeom>
              </p:spPr>
            </p:pic>
            <p:pic>
              <p:nvPicPr>
                <p:cNvPr id="87" name="Picture 86"/>
                <p:cNvPicPr>
                  <a:picLocks noChangeAspect="1"/>
                </p:cNvPicPr>
                <p:nvPr/>
              </p:nvPicPr>
              <p:blipFill>
                <a:blip r:embed="rId23" cstate="hqprint">
                  <a:extLst>
                    <a:ext uri="{28A0092B-C50C-407E-A947-70E740481C1C}">
                      <a14:useLocalDpi xmlns:a14="http://schemas.microsoft.com/office/drawing/2010/main"/>
                    </a:ext>
                  </a:extLst>
                </a:blip>
                <a:stretch>
                  <a:fillRect/>
                </a:stretch>
              </p:blipFill>
              <p:spPr>
                <a:xfrm>
                  <a:off x="8039806" y="2417136"/>
                  <a:ext cx="1790857" cy="152496"/>
                </a:xfrm>
                <a:prstGeom prst="rect">
                  <a:avLst/>
                </a:prstGeom>
              </p:spPr>
            </p:pic>
          </p:grpSp>
        </p:grpSp>
        <p:grpSp>
          <p:nvGrpSpPr>
            <p:cNvPr id="88" name="Group 87"/>
            <p:cNvGrpSpPr/>
            <p:nvPr/>
          </p:nvGrpSpPr>
          <p:grpSpPr>
            <a:xfrm>
              <a:off x="6322789" y="772305"/>
              <a:ext cx="1589808" cy="3391653"/>
              <a:chOff x="6079930" y="1378168"/>
              <a:chExt cx="1912257" cy="4079553"/>
            </a:xfrm>
          </p:grpSpPr>
          <p:pic>
            <p:nvPicPr>
              <p:cNvPr id="89" name="Picture 88"/>
              <p:cNvPicPr>
                <a:picLocks noChangeAspect="1"/>
              </p:cNvPicPr>
              <p:nvPr/>
            </p:nvPicPr>
            <p:blipFill>
              <a:blip r:embed="rId24" cstate="hqprint">
                <a:extLst>
                  <a:ext uri="{28A0092B-C50C-407E-A947-70E740481C1C}">
                    <a14:useLocalDpi xmlns:a14="http://schemas.microsoft.com/office/drawing/2010/main"/>
                  </a:ext>
                </a:extLst>
              </a:blip>
              <a:stretch>
                <a:fillRect/>
              </a:stretch>
            </p:blipFill>
            <p:spPr>
              <a:xfrm>
                <a:off x="6426871" y="4914007"/>
                <a:ext cx="1218375" cy="543714"/>
              </a:xfrm>
              <a:prstGeom prst="rect">
                <a:avLst/>
              </a:prstGeom>
            </p:spPr>
          </p:pic>
          <p:pic>
            <p:nvPicPr>
              <p:cNvPr id="90" name="Picture 89"/>
              <p:cNvPicPr>
                <a:picLocks noChangeAspect="1"/>
              </p:cNvPicPr>
              <p:nvPr/>
            </p:nvPicPr>
            <p:blipFill>
              <a:blip r:embed="rId25" cstate="hqprint">
                <a:extLst>
                  <a:ext uri="{28A0092B-C50C-407E-A947-70E740481C1C}">
                    <a14:useLocalDpi xmlns:a14="http://schemas.microsoft.com/office/drawing/2010/main"/>
                  </a:ext>
                </a:extLst>
              </a:blip>
              <a:stretch>
                <a:fillRect/>
              </a:stretch>
            </p:blipFill>
            <p:spPr>
              <a:xfrm>
                <a:off x="6460249" y="1378168"/>
                <a:ext cx="1151618" cy="521265"/>
              </a:xfrm>
              <a:prstGeom prst="rect">
                <a:avLst/>
              </a:prstGeom>
            </p:spPr>
          </p:pic>
          <p:pic>
            <p:nvPicPr>
              <p:cNvPr id="91" name="Picture 90"/>
              <p:cNvPicPr>
                <a:picLocks noChangeAspect="1"/>
              </p:cNvPicPr>
              <p:nvPr/>
            </p:nvPicPr>
            <p:blipFill>
              <a:blip r:embed="rId26"/>
              <a:stretch>
                <a:fillRect/>
              </a:stretch>
            </p:blipFill>
            <p:spPr>
              <a:xfrm>
                <a:off x="6079930" y="2971134"/>
                <a:ext cx="1912257" cy="764902"/>
              </a:xfrm>
              <a:prstGeom prst="rect">
                <a:avLst/>
              </a:prstGeom>
            </p:spPr>
          </p:pic>
          <p:pic>
            <p:nvPicPr>
              <p:cNvPr id="93" name="Picture 92"/>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443428" y="2270605"/>
                <a:ext cx="1185261" cy="463798"/>
              </a:xfrm>
              <a:prstGeom prst="rect">
                <a:avLst/>
              </a:prstGeom>
            </p:spPr>
          </p:pic>
          <p:pic>
            <p:nvPicPr>
              <p:cNvPr id="94" name="Picture 93"/>
              <p:cNvPicPr>
                <a:picLocks noChangeAspect="1"/>
              </p:cNvPicPr>
              <p:nvPr/>
            </p:nvPicPr>
            <p:blipFill>
              <a:blip r:embed="rId28" cstate="hqprint">
                <a:extLst>
                  <a:ext uri="{28A0092B-C50C-407E-A947-70E740481C1C}">
                    <a14:useLocalDpi xmlns:a14="http://schemas.microsoft.com/office/drawing/2010/main"/>
                  </a:ext>
                </a:extLst>
              </a:blip>
              <a:stretch>
                <a:fillRect/>
              </a:stretch>
            </p:blipFill>
            <p:spPr>
              <a:xfrm>
                <a:off x="6185815" y="4107565"/>
                <a:ext cx="1700486" cy="340514"/>
              </a:xfrm>
              <a:prstGeom prst="rect">
                <a:avLst/>
              </a:prstGeom>
            </p:spPr>
          </p:pic>
        </p:grpSp>
        <p:pic>
          <p:nvPicPr>
            <p:cNvPr id="3074" name="Picture 2" descr="https://upload.wikimedia.org/wikipedia/commons/thumb/6/6b/United_Parcel_Service_logo_2014.svg/859px-United_Parcel_Service_logo_2014.svg.png">
              <a:extLst>
                <a:ext uri="{FF2B5EF4-FFF2-40B4-BE49-F238E27FC236}">
                  <a16:creationId xmlns:a16="http://schemas.microsoft.com/office/drawing/2014/main" id="{12AA912F-CEFA-4AD8-8B63-C96DA6F24736}"/>
                </a:ext>
              </a:extLst>
            </p:cNvPr>
            <p:cNvPicPr>
              <a:picLocks noChangeAspect="1" noChangeArrowheads="1"/>
            </p:cNvPicPr>
            <p:nvPr/>
          </p:nvPicPr>
          <p:blipFill>
            <a:blip r:embed="rId29" cstate="hqprint">
              <a:extLst>
                <a:ext uri="{28A0092B-C50C-407E-A947-70E740481C1C}">
                  <a14:useLocalDpi xmlns:a14="http://schemas.microsoft.com/office/drawing/2010/main"/>
                </a:ext>
              </a:extLst>
            </a:blip>
            <a:srcRect/>
            <a:stretch>
              <a:fillRect/>
            </a:stretch>
          </p:blipFill>
          <p:spPr bwMode="auto">
            <a:xfrm>
              <a:off x="6919606" y="167818"/>
              <a:ext cx="396175" cy="47227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upload.wikimedia.org/wikipedia/en/thumb/7/71/Minnesota_Twins_logo.svg/1200px-Minnesota_Twins_logo.svg.png">
              <a:extLst>
                <a:ext uri="{FF2B5EF4-FFF2-40B4-BE49-F238E27FC236}">
                  <a16:creationId xmlns:a16="http://schemas.microsoft.com/office/drawing/2014/main" id="{7805715D-897A-4538-8CAD-B9B7F8688A48}"/>
                </a:ext>
              </a:extLst>
            </p:cNvPr>
            <p:cNvPicPr>
              <a:picLocks noChangeAspect="1" noChangeArrowheads="1"/>
            </p:cNvPicPr>
            <p:nvPr/>
          </p:nvPicPr>
          <p:blipFill>
            <a:blip r:embed="rId30" cstate="hqprint">
              <a:extLst>
                <a:ext uri="{28A0092B-C50C-407E-A947-70E740481C1C}">
                  <a14:useLocalDpi xmlns:a14="http://schemas.microsoft.com/office/drawing/2010/main"/>
                </a:ext>
              </a:extLst>
            </a:blip>
            <a:srcRect/>
            <a:stretch>
              <a:fillRect/>
            </a:stretch>
          </p:blipFill>
          <p:spPr bwMode="auto">
            <a:xfrm>
              <a:off x="8698453" y="5204545"/>
              <a:ext cx="672224" cy="6722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0B0079B-A8FD-4A2E-A03B-1B9D5E604603}"/>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4901752" y="5307924"/>
              <a:ext cx="748071" cy="465466"/>
            </a:xfrm>
            <a:prstGeom prst="rect">
              <a:avLst/>
            </a:prstGeom>
          </p:spPr>
        </p:pic>
        <p:pic>
          <p:nvPicPr>
            <p:cNvPr id="5" name="Picture 4">
              <a:extLst>
                <a:ext uri="{FF2B5EF4-FFF2-40B4-BE49-F238E27FC236}">
                  <a16:creationId xmlns:a16="http://schemas.microsoft.com/office/drawing/2014/main" id="{313F1696-88AB-4C1D-8B0B-695D7CCC2CE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672902" y="5273957"/>
              <a:ext cx="889579" cy="533400"/>
            </a:xfrm>
            <a:prstGeom prst="rect">
              <a:avLst/>
            </a:prstGeom>
          </p:spPr>
        </p:pic>
        <p:pic>
          <p:nvPicPr>
            <p:cNvPr id="9" name="Picture 8" descr="A picture containing clipart&#10;&#10;Description automatically generated">
              <a:extLst>
                <a:ext uri="{FF2B5EF4-FFF2-40B4-BE49-F238E27FC236}">
                  <a16:creationId xmlns:a16="http://schemas.microsoft.com/office/drawing/2014/main" id="{0D2EE189-49F0-494A-98EA-A8F95CEB1494}"/>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8400290" y="6154418"/>
              <a:ext cx="1310913" cy="381496"/>
            </a:xfrm>
            <a:prstGeom prst="rect">
              <a:avLst/>
            </a:prstGeom>
          </p:spPr>
        </p:pic>
        <p:pic>
          <p:nvPicPr>
            <p:cNvPr id="11" name="Picture 10" descr="A close up of a sign&#10;&#10;Description automatically generated">
              <a:extLst>
                <a:ext uri="{FF2B5EF4-FFF2-40B4-BE49-F238E27FC236}">
                  <a16:creationId xmlns:a16="http://schemas.microsoft.com/office/drawing/2014/main" id="{49301654-3AE8-4B1D-AF1C-8920F46EFD22}"/>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38003" y="6087048"/>
              <a:ext cx="1134586" cy="516237"/>
            </a:xfrm>
            <a:prstGeom prst="rect">
              <a:avLst/>
            </a:prstGeom>
          </p:spPr>
        </p:pic>
        <p:pic>
          <p:nvPicPr>
            <p:cNvPr id="13" name="Picture 12">
              <a:extLst>
                <a:ext uri="{FF2B5EF4-FFF2-40B4-BE49-F238E27FC236}">
                  <a16:creationId xmlns:a16="http://schemas.microsoft.com/office/drawing/2014/main" id="{EB726A8A-630A-45DE-87A5-B56E44AFE0D6}"/>
                </a:ext>
              </a:extLst>
            </p:cNvPr>
            <p:cNvPicPr>
              <a:picLocks noChangeAspect="1"/>
            </p:cNvPicPr>
            <p:nvPr/>
          </p:nvPicPr>
          <p:blipFill>
            <a:blip r:embed="rId35">
              <a:extLst>
                <a:ext uri="{28A0092B-C50C-407E-A947-70E740481C1C}">
                  <a14:useLocalDpi xmlns:a14="http://schemas.microsoft.com/office/drawing/2010/main" val="0"/>
                </a:ext>
              </a:extLst>
            </a:blip>
            <a:stretch>
              <a:fillRect/>
            </a:stretch>
          </p:blipFill>
          <p:spPr>
            <a:xfrm>
              <a:off x="4524527" y="6081514"/>
              <a:ext cx="1560576" cy="527304"/>
            </a:xfrm>
            <a:prstGeom prst="rect">
              <a:avLst/>
            </a:prstGeom>
          </p:spPr>
        </p:pic>
        <p:pic>
          <p:nvPicPr>
            <p:cNvPr id="15" name="Picture 14" descr="A picture containing clipart&#10;&#10;Description automatically generated">
              <a:extLst>
                <a:ext uri="{FF2B5EF4-FFF2-40B4-BE49-F238E27FC236}">
                  <a16:creationId xmlns:a16="http://schemas.microsoft.com/office/drawing/2014/main" id="{575BAB9D-01FC-492E-8C1E-0A676F5F51F5}"/>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10204621" y="5404513"/>
              <a:ext cx="1589808" cy="272288"/>
            </a:xfrm>
            <a:prstGeom prst="rect">
              <a:avLst/>
            </a:prstGeom>
          </p:spPr>
        </p:pic>
        <p:pic>
          <p:nvPicPr>
            <p:cNvPr id="17" name="Picture 16" descr="A close up of a logo&#10;&#10;Description automatically generated">
              <a:extLst>
                <a:ext uri="{FF2B5EF4-FFF2-40B4-BE49-F238E27FC236}">
                  <a16:creationId xmlns:a16="http://schemas.microsoft.com/office/drawing/2014/main" id="{26C77EB6-CF30-43C1-B244-47E79A4C3129}"/>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0217566" y="6168911"/>
              <a:ext cx="1539128" cy="352510"/>
            </a:xfrm>
            <a:prstGeom prst="rect">
              <a:avLst/>
            </a:prstGeom>
          </p:spPr>
        </p:pic>
        <p:pic>
          <p:nvPicPr>
            <p:cNvPr id="19" name="Picture 18" descr="A close up of a logo&#10;&#10;Description automatically generated">
              <a:extLst>
                <a:ext uri="{FF2B5EF4-FFF2-40B4-BE49-F238E27FC236}">
                  <a16:creationId xmlns:a16="http://schemas.microsoft.com/office/drawing/2014/main" id="{9670A25E-B99C-4774-A7B3-C22C3A5F88AA}"/>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6523223" y="4339060"/>
              <a:ext cx="1188940" cy="741795"/>
            </a:xfrm>
            <a:prstGeom prst="rect">
              <a:avLst/>
            </a:prstGeom>
          </p:spPr>
        </p:pic>
      </p:grpSp>
      <p:pic>
        <p:nvPicPr>
          <p:cNvPr id="47" name="Picture 46" descr="A close up of a logo&#10;&#10;Description automatically generated">
            <a:extLst>
              <a:ext uri="{FF2B5EF4-FFF2-40B4-BE49-F238E27FC236}">
                <a16:creationId xmlns:a16="http://schemas.microsoft.com/office/drawing/2014/main" id="{EF62F723-CAAC-42DE-A775-501B03796FBC}"/>
              </a:ext>
            </a:extLst>
          </p:cNvPr>
          <p:cNvPicPr>
            <a:picLocks noChangeAspect="1"/>
          </p:cNvPicPr>
          <p:nvPr/>
        </p:nvPicPr>
        <p:blipFill>
          <a:blip r:embed="rId39"/>
          <a:stretch>
            <a:fillRect/>
          </a:stretch>
        </p:blipFill>
        <p:spPr>
          <a:xfrm>
            <a:off x="751107" y="855316"/>
            <a:ext cx="2157064" cy="2157064"/>
          </a:xfrm>
          <a:prstGeom prst="rect">
            <a:avLst/>
          </a:prstGeom>
        </p:spPr>
      </p:pic>
    </p:spTree>
    <p:extLst>
      <p:ext uri="{BB962C8B-B14F-4D97-AF65-F5344CB8AC3E}">
        <p14:creationId xmlns:p14="http://schemas.microsoft.com/office/powerpoint/2010/main" val="15992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300"/>
                                        <p:tgtEl>
                                          <p:spTgt spid="48"/>
                                        </p:tgtEl>
                                      </p:cBhvr>
                                    </p:animEffect>
                                  </p:childTnLst>
                                </p:cTn>
                              </p:par>
                              <p:par>
                                <p:cTn id="8" presetID="35" presetClass="path" presetSubtype="0" decel="100000" fill="hold" grpId="1" nodeType="withEffect">
                                  <p:stCondLst>
                                    <p:cond delay="0"/>
                                  </p:stCondLst>
                                  <p:childTnLst>
                                    <p:animMotion origin="layout" path="M -0.05547 0.00023 L 3.125E-6 0.00023 " pathEditMode="relative" rAng="0" ptsTypes="AA">
                                      <p:cBhvr>
                                        <p:cTn id="9" dur="400" fill="hold"/>
                                        <p:tgtEl>
                                          <p:spTgt spid="48"/>
                                        </p:tgtEl>
                                        <p:attrNameLst>
                                          <p:attrName>ppt_x</p:attrName>
                                          <p:attrName>ppt_y</p:attrName>
                                        </p:attrNameLst>
                                      </p:cBhvr>
                                      <p:rCtr x="2773" y="0"/>
                                    </p:animMotion>
                                  </p:childTnLst>
                                </p:cTn>
                              </p:par>
                            </p:childTnLst>
                          </p:cTn>
                        </p:par>
                        <p:par>
                          <p:cTn id="10" fill="hold">
                            <p:stCondLst>
                              <p:cond delay="400"/>
                            </p:stCondLst>
                            <p:childTnLst>
                              <p:par>
                                <p:cTn id="11" presetID="10" presetClass="entr" presetSubtype="0" fill="hold" grpId="0" nodeType="afterEffect">
                                  <p:stCondLst>
                                    <p:cond delay="10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300"/>
                                        <p:tgtEl>
                                          <p:spTgt spid="53"/>
                                        </p:tgtEl>
                                      </p:cBhvr>
                                    </p:animEffect>
                                  </p:childTnLst>
                                </p:cTn>
                              </p:par>
                              <p:par>
                                <p:cTn id="14" presetID="35" presetClass="path" presetSubtype="0" decel="100000" fill="hold" grpId="1" nodeType="withEffect">
                                  <p:stCondLst>
                                    <p:cond delay="0"/>
                                  </p:stCondLst>
                                  <p:childTnLst>
                                    <p:animMotion origin="layout" path="M -0.05547 0.00023 L 1.25E-6 0.00023 " pathEditMode="relative" rAng="0" ptsTypes="AA">
                                      <p:cBhvr>
                                        <p:cTn id="15" dur="400" fill="hold"/>
                                        <p:tgtEl>
                                          <p:spTgt spid="53"/>
                                        </p:tgtEl>
                                        <p:attrNameLst>
                                          <p:attrName>ppt_x</p:attrName>
                                          <p:attrName>ppt_y</p:attrName>
                                        </p:attrNameLst>
                                      </p:cBhvr>
                                      <p:rCtr x="2773" y="0"/>
                                    </p:animMotion>
                                  </p:childTnLst>
                                </p:cTn>
                              </p:par>
                            </p:childTnLst>
                          </p:cTn>
                        </p:par>
                        <p:par>
                          <p:cTn id="16" fill="hold">
                            <p:stCondLst>
                              <p:cond delay="800"/>
                            </p:stCondLst>
                            <p:childTnLst>
                              <p:par>
                                <p:cTn id="17" presetID="22" presetClass="entr" presetSubtype="8" fill="hold"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53" grpId="0"/>
      <p:bldP spid="53" grpId="1"/>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3752</Words>
  <Application>Microsoft Office PowerPoint</Application>
  <PresentationFormat>Widescreen</PresentationFormat>
  <Paragraphs>649</Paragraphs>
  <Slides>58</Slides>
  <Notes>55</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58</vt:i4>
      </vt:variant>
    </vt:vector>
  </HeadingPairs>
  <TitlesOfParts>
    <vt:vector size="75" baseType="lpstr">
      <vt:lpstr>.AppleSystemUIFont</vt:lpstr>
      <vt:lpstr>Arial</vt:lpstr>
      <vt:lpstr>Calibri</vt:lpstr>
      <vt:lpstr>Calibri Light</vt:lpstr>
      <vt:lpstr>Consolas</vt:lpstr>
      <vt:lpstr>Helvetica Neue</vt:lpstr>
      <vt:lpstr>Roboto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Introduction to Mobile Development with Xamarin</vt:lpstr>
      <vt:lpstr>Agenda</vt:lpstr>
      <vt:lpstr>What is Xamarin?</vt:lpstr>
      <vt:lpstr>PowerPoint Presentation</vt:lpstr>
      <vt:lpstr>Why Xamarin Now?</vt:lpstr>
      <vt:lpstr>Software drives more of the things we do every day.</vt:lpstr>
      <vt:lpstr>New challenges</vt:lpstr>
      <vt:lpstr>.NET: Your platform for building anything</vt:lpstr>
      <vt:lpstr>PowerPoint Presentation</vt:lpstr>
      <vt:lpstr>App Development  With Xamarin</vt:lpstr>
      <vt:lpstr>PowerPoint Presentation</vt:lpstr>
      <vt:lpstr>Xamarin App Architecture</vt:lpstr>
      <vt:lpstr>Windows APIs</vt:lpstr>
      <vt:lpstr>Xamarin.iOS</vt:lpstr>
      <vt:lpstr>Xamarin.Android</vt:lpstr>
      <vt:lpstr>Visual Studio 2019</vt:lpstr>
      <vt:lpstr>PowerPoint Presentation</vt:lpstr>
      <vt:lpstr>Native performance</vt:lpstr>
      <vt:lpstr>PowerPoint Presentation</vt:lpstr>
      <vt:lpstr>PowerPoint Presentation</vt:lpstr>
      <vt:lpstr>No better time to be a .NET developer</vt:lpstr>
      <vt:lpstr>.NET ecosystem</vt:lpstr>
      <vt:lpstr>PowerPoint Presentation</vt:lpstr>
      <vt:lpstr>PowerPoint Presentation</vt:lpstr>
      <vt:lpstr>PowerPoint Presentation</vt:lpstr>
      <vt:lpstr>Under the Hood</vt:lpstr>
      <vt:lpstr>Non-Xamarin Apps</vt:lpstr>
      <vt:lpstr>Xamarin App Architecture</vt:lpstr>
      <vt:lpstr>Native API Access</vt:lpstr>
      <vt:lpstr>Xamarin.Essentials</vt:lpstr>
      <vt:lpstr>Xamarin.Essentials: Cross-Platform Native APIs</vt:lpstr>
      <vt:lpstr>Xamarin.Forms</vt:lpstr>
      <vt:lpstr>What is Xamarin.Forms?</vt:lpstr>
      <vt:lpstr>PowerPoint Presentation</vt:lpstr>
      <vt:lpstr>Xamarin.Forms: Cross-Platform Native UI</vt:lpstr>
      <vt:lpstr>Code Sharing</vt:lpstr>
      <vt:lpstr>What’s included</vt:lpstr>
      <vt:lpstr>PowerPoint Presentation</vt:lpstr>
      <vt:lpstr>PowerPoint Presentation</vt:lpstr>
      <vt:lpstr>Libraries &amp; Tools</vt:lpstr>
      <vt:lpstr>Frameworks</vt:lpstr>
      <vt:lpstr>Continuous Integration &amp; Delivery</vt:lpstr>
      <vt:lpstr>Intelligent Clouds</vt:lpstr>
      <vt:lpstr>PowerPoint Presentation</vt:lpstr>
      <vt:lpstr>PowerPoint Presentation</vt:lpstr>
      <vt:lpstr>PowerPoint Presentation</vt:lpstr>
      <vt:lpstr>PowerPoint Presentation</vt:lpstr>
      <vt:lpstr>PowerPoint Presentation</vt:lpstr>
      <vt:lpstr>Xamarin is included in  Visual Studio</vt:lpstr>
      <vt:lpstr>Visual Studio Integration</vt:lpstr>
      <vt:lpstr>Xamarin.Forms Previewer</vt:lpstr>
      <vt:lpstr>Visual Studio iOS Simulator Remoting</vt:lpstr>
      <vt:lpstr>Xamarin Profiler</vt:lpstr>
      <vt:lpstr>Visual Studio IntelliCode </vt:lpstr>
      <vt:lpstr>Visual Studio Live Share</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2019-04-09T04:49:00Z</dcterms:modified>
  <cp:category>Development</cp:category>
</cp:coreProperties>
</file>